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4" r:id="rId3"/>
    <p:sldId id="275" r:id="rId4"/>
    <p:sldId id="264" r:id="rId5"/>
    <p:sldId id="276" r:id="rId6"/>
    <p:sldId id="277" r:id="rId7"/>
    <p:sldId id="272" r:id="rId8"/>
    <p:sldId id="278" r:id="rId9"/>
    <p:sldId id="279" r:id="rId10"/>
    <p:sldId id="280" r:id="rId11"/>
    <p:sldId id="267" r:id="rId12"/>
    <p:sldId id="273" r:id="rId13"/>
    <p:sldId id="265" r:id="rId14"/>
    <p:sldId id="271" r:id="rId15"/>
    <p:sldId id="258" r:id="rId16"/>
    <p:sldId id="263" r:id="rId17"/>
    <p:sldId id="259" r:id="rId18"/>
    <p:sldId id="260" r:id="rId19"/>
    <p:sldId id="262" r:id="rId20"/>
    <p:sldId id="270" r:id="rId21"/>
    <p:sldId id="266"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6" autoAdjust="0"/>
    <p:restoredTop sz="94660"/>
  </p:normalViewPr>
  <p:slideViewPr>
    <p:cSldViewPr>
      <p:cViewPr varScale="1">
        <p:scale>
          <a:sx n="86" d="100"/>
          <a:sy n="86" d="100"/>
        </p:scale>
        <p:origin x="110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8DADA-2B84-4BD8-9988-1E4021C61E54}" type="datetimeFigureOut">
              <a:rPr lang="en-GB" smtClean="0"/>
              <a:t>21/09/2020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ADFEED-BB43-4A9D-AE4E-AA7D4267C8D1}"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8DADA-2B84-4BD8-9988-1E4021C61E54}" type="datetimeFigureOut">
              <a:rPr lang="en-GB" smtClean="0"/>
              <a:t>21/09/2020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ADFEED-BB43-4A9D-AE4E-AA7D4267C8D1}"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8DADA-2B84-4BD8-9988-1E4021C61E54}" type="datetimeFigureOut">
              <a:rPr lang="en-GB" smtClean="0"/>
              <a:t>21/09/2020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ADFEED-BB43-4A9D-AE4E-AA7D4267C8D1}"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8DADA-2B84-4BD8-9988-1E4021C61E54}" type="datetimeFigureOut">
              <a:rPr lang="en-GB" smtClean="0"/>
              <a:t>21/09/2020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ADFEED-BB43-4A9D-AE4E-AA7D4267C8D1}"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8DADA-2B84-4BD8-9988-1E4021C61E54}" type="datetimeFigureOut">
              <a:rPr lang="en-GB" smtClean="0"/>
              <a:t>21/09/2020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ADFEED-BB43-4A9D-AE4E-AA7D4267C8D1}"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28DADA-2B84-4BD8-9988-1E4021C61E54}" type="datetimeFigureOut">
              <a:rPr lang="en-GB" smtClean="0"/>
              <a:t>21/09/2020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CADFEED-BB43-4A9D-AE4E-AA7D4267C8D1}"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28DADA-2B84-4BD8-9988-1E4021C61E54}" type="datetimeFigureOut">
              <a:rPr lang="en-GB" smtClean="0"/>
              <a:t>21/09/2020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CADFEED-BB43-4A9D-AE4E-AA7D4267C8D1}"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28DADA-2B84-4BD8-9988-1E4021C61E54}" type="datetimeFigureOut">
              <a:rPr lang="en-GB" smtClean="0"/>
              <a:t>21/09/2020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CADFEED-BB43-4A9D-AE4E-AA7D4267C8D1}"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8DADA-2B84-4BD8-9988-1E4021C61E54}" type="datetimeFigureOut">
              <a:rPr lang="en-GB" smtClean="0"/>
              <a:t>21/09/2020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CADFEED-BB43-4A9D-AE4E-AA7D4267C8D1}"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8DADA-2B84-4BD8-9988-1E4021C61E54}" type="datetimeFigureOut">
              <a:rPr lang="en-GB" smtClean="0"/>
              <a:t>21/09/2020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CADFEED-BB43-4A9D-AE4E-AA7D4267C8D1}"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8DADA-2B84-4BD8-9988-1E4021C61E54}" type="datetimeFigureOut">
              <a:rPr lang="en-GB" smtClean="0"/>
              <a:t>21/09/2020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CADFEED-BB43-4A9D-AE4E-AA7D4267C8D1}" type="slidenum">
              <a:rPr lang="en-GB" smtClean="0"/>
              <a:t>‹#›</a:t>
            </a:fld>
            <a:endParaRPr lang="en-GB" dirty="0"/>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CD28DADA-2B84-4BD8-9988-1E4021C61E54}" type="datetimeFigureOut">
              <a:rPr lang="en-GB" smtClean="0"/>
              <a:t>21/09/2020</a:t>
            </a:fld>
            <a:endParaRPr lang="en-GB"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GB"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BCADFEED-BB43-4A9D-AE4E-AA7D4267C8D1}" type="slidenum">
              <a:rPr lang="en-GB" smtClean="0"/>
              <a:t>‹#›</a:t>
            </a:fld>
            <a:endParaRPr lang="en-GB" dirty="0"/>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hyperlink" Target="mailto:gcook@moss-lane.surrey.sch.uk" TargetMode="External"/><Relationship Id="rId2" Type="http://schemas.openxmlformats.org/officeDocument/2006/relationships/image" Target="../media/image20.wmf"/><Relationship Id="rId1" Type="http://schemas.openxmlformats.org/officeDocument/2006/relationships/slideLayout" Target="../slideLayouts/slideLayout3.xml"/><Relationship Id="rId6" Type="http://schemas.openxmlformats.org/officeDocument/2006/relationships/hyperlink" Target="mailto:mfox@moss-lane.surrey.sch.uk" TargetMode="External"/><Relationship Id="rId5" Type="http://schemas.openxmlformats.org/officeDocument/2006/relationships/hyperlink" Target="mailto:cbowes@moss-lane.surrey.sch.uk" TargetMode="External"/><Relationship Id="rId4" Type="http://schemas.openxmlformats.org/officeDocument/2006/relationships/hyperlink" Target="mailto:chilyard@moss-lane.surrey.sch.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1920" y="3284984"/>
            <a:ext cx="5544616" cy="1800200"/>
          </a:xfrm>
        </p:spPr>
        <p:txBody>
          <a:bodyPr/>
          <a:lstStyle/>
          <a:p>
            <a:pPr algn="ctr"/>
            <a:r>
              <a:rPr lang="en-GB" dirty="0" smtClean="0">
                <a:solidFill>
                  <a:schemeClr val="bg1"/>
                </a:solidFill>
              </a:rPr>
              <a:t/>
            </a:r>
            <a:br>
              <a:rPr lang="en-GB" dirty="0" smtClean="0">
                <a:solidFill>
                  <a:schemeClr val="bg1"/>
                </a:solidFill>
              </a:rPr>
            </a:br>
            <a:endParaRPr lang="en-GB" sz="2800" dirty="0">
              <a:solidFill>
                <a:schemeClr val="bg1"/>
              </a:solidFill>
            </a:endParaRPr>
          </a:p>
        </p:txBody>
      </p:sp>
      <p:sp>
        <p:nvSpPr>
          <p:cNvPr id="3" name="TextBox 2"/>
          <p:cNvSpPr txBox="1"/>
          <p:nvPr/>
        </p:nvSpPr>
        <p:spPr>
          <a:xfrm>
            <a:off x="1403648" y="496387"/>
            <a:ext cx="6264696" cy="2800767"/>
          </a:xfrm>
          <a:prstGeom prst="rect">
            <a:avLst/>
          </a:prstGeom>
          <a:noFill/>
        </p:spPr>
        <p:txBody>
          <a:bodyPr wrap="square" rtlCol="0">
            <a:spAutoFit/>
          </a:bodyPr>
          <a:lstStyle/>
          <a:p>
            <a:pPr algn="ctr"/>
            <a:r>
              <a:rPr lang="en-GB" sz="8800" dirty="0" smtClean="0">
                <a:solidFill>
                  <a:schemeClr val="bg1"/>
                </a:solidFill>
                <a:latin typeface="Twinkl SemiBold" pitchFamily="2" charset="0"/>
              </a:rPr>
              <a:t>Welcome to Year One</a:t>
            </a:r>
            <a:endParaRPr lang="en-GB" sz="8800" dirty="0">
              <a:solidFill>
                <a:schemeClr val="bg1"/>
              </a:solidFill>
              <a:latin typeface="Twinkl SemiBold"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046" y="3273219"/>
            <a:ext cx="4374182" cy="2915392"/>
          </a:xfrm>
          <a:prstGeom prst="rect">
            <a:avLst/>
          </a:prstGeom>
        </p:spPr>
      </p:pic>
    </p:spTree>
    <p:extLst>
      <p:ext uri="{BB962C8B-B14F-4D97-AF65-F5344CB8AC3E}">
        <p14:creationId xmlns:p14="http://schemas.microsoft.com/office/powerpoint/2010/main" val="3816474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125113" cy="924475"/>
          </a:xfrm>
        </p:spPr>
        <p:txBody>
          <a:bodyPr/>
          <a:lstStyle/>
          <a:p>
            <a:r>
              <a:rPr lang="en-GB" dirty="0" smtClean="0"/>
              <a:t/>
            </a:r>
            <a:br>
              <a:rPr lang="en-GB" dirty="0" smtClean="0"/>
            </a:br>
            <a:r>
              <a:rPr lang="en-GB" b="1" u="sng" dirty="0" smtClean="0">
                <a:solidFill>
                  <a:schemeClr val="bg1"/>
                </a:solidFill>
                <a:latin typeface="Twinkl SemiBold" pitchFamily="2" charset="0"/>
              </a:rPr>
              <a:t>Topics and learning in Year 1</a:t>
            </a:r>
            <a:r>
              <a:rPr lang="en-GB" dirty="0" smtClean="0">
                <a:solidFill>
                  <a:schemeClr val="bg1"/>
                </a:solidFill>
                <a:latin typeface="Twinkl SemiBold" pitchFamily="2" charset="0"/>
              </a:rPr>
              <a:t/>
            </a:r>
            <a:br>
              <a:rPr lang="en-GB" dirty="0" smtClean="0">
                <a:solidFill>
                  <a:schemeClr val="bg1"/>
                </a:solidFill>
                <a:latin typeface="Twinkl SemiBold" pitchFamily="2" charset="0"/>
              </a:rPr>
            </a:br>
            <a:endParaRPr lang="en-GB" dirty="0">
              <a:solidFill>
                <a:schemeClr val="bg1"/>
              </a:solidFill>
              <a:latin typeface="Twinkl SemiBold" pitchFamily="2" charset="0"/>
            </a:endParaRPr>
          </a:p>
        </p:txBody>
      </p:sp>
      <p:sp>
        <p:nvSpPr>
          <p:cNvPr id="3" name="Content Placeholder 2"/>
          <p:cNvSpPr>
            <a:spLocks noGrp="1"/>
          </p:cNvSpPr>
          <p:nvPr>
            <p:ph idx="1"/>
          </p:nvPr>
        </p:nvSpPr>
        <p:spPr>
          <a:xfrm>
            <a:off x="179512" y="722885"/>
            <a:ext cx="8856984" cy="5484237"/>
          </a:xfrm>
        </p:spPr>
        <p:txBody>
          <a:bodyPr anchor="t">
            <a:normAutofit fontScale="92500"/>
          </a:bodyPr>
          <a:lstStyle/>
          <a:p>
            <a:pPr marL="0" indent="0">
              <a:buNone/>
            </a:pPr>
            <a:endParaRPr lang="en-GB" sz="2100" dirty="0" smtClean="0">
              <a:solidFill>
                <a:schemeClr val="bg1"/>
              </a:solidFill>
              <a:latin typeface="Twinkl SemiBold" pitchFamily="2" charset="0"/>
            </a:endParaRPr>
          </a:p>
          <a:p>
            <a:r>
              <a:rPr lang="en-GB" sz="2100" dirty="0" smtClean="0">
                <a:solidFill>
                  <a:schemeClr val="bg1"/>
                </a:solidFill>
                <a:latin typeface="Twinkl SemiBold" pitchFamily="2" charset="0"/>
              </a:rPr>
              <a:t>Children will take part in daily ‘guided reading’ sessions. There are a range of reading related activities that occur during this </a:t>
            </a:r>
            <a:r>
              <a:rPr lang="en-GB" sz="2100" dirty="0" smtClean="0">
                <a:solidFill>
                  <a:schemeClr val="bg1"/>
                </a:solidFill>
                <a:latin typeface="Twinkl SemiBold" pitchFamily="2" charset="0"/>
              </a:rPr>
              <a:t>time. </a:t>
            </a:r>
            <a:r>
              <a:rPr lang="en-GB" sz="2100" dirty="0">
                <a:solidFill>
                  <a:schemeClr val="bg1"/>
                </a:solidFill>
                <a:latin typeface="Twinkl SemiBold" pitchFamily="2" charset="0"/>
              </a:rPr>
              <a:t>T</a:t>
            </a:r>
            <a:r>
              <a:rPr lang="en-GB" sz="2100" dirty="0" smtClean="0">
                <a:solidFill>
                  <a:schemeClr val="bg1"/>
                </a:solidFill>
                <a:latin typeface="Twinkl SemiBold" pitchFamily="2" charset="0"/>
              </a:rPr>
              <a:t>he </a:t>
            </a:r>
            <a:r>
              <a:rPr lang="en-GB" sz="2100" dirty="0" smtClean="0">
                <a:solidFill>
                  <a:schemeClr val="bg1"/>
                </a:solidFill>
                <a:latin typeface="Twinkl SemiBold" pitchFamily="2" charset="0"/>
              </a:rPr>
              <a:t>class teacher </a:t>
            </a:r>
            <a:r>
              <a:rPr lang="en-GB" sz="2100" dirty="0" smtClean="0">
                <a:solidFill>
                  <a:schemeClr val="bg1"/>
                </a:solidFill>
                <a:latin typeface="Twinkl SemiBold" pitchFamily="2" charset="0"/>
              </a:rPr>
              <a:t>will read with a </a:t>
            </a:r>
            <a:r>
              <a:rPr lang="en-GB" sz="2100" dirty="0" smtClean="0">
                <a:solidFill>
                  <a:schemeClr val="bg1"/>
                </a:solidFill>
                <a:latin typeface="Twinkl SemiBold" pitchFamily="2" charset="0"/>
              </a:rPr>
              <a:t>group of </a:t>
            </a:r>
            <a:r>
              <a:rPr lang="en-GB" sz="2100" dirty="0" smtClean="0">
                <a:solidFill>
                  <a:schemeClr val="bg1"/>
                </a:solidFill>
                <a:latin typeface="Twinkl SemiBold" pitchFamily="2" charset="0"/>
              </a:rPr>
              <a:t>children during these sessions.</a:t>
            </a:r>
            <a:endParaRPr lang="en-GB" sz="2100" dirty="0" smtClean="0">
              <a:solidFill>
                <a:schemeClr val="bg1"/>
              </a:solidFill>
              <a:latin typeface="Twinkl SemiBold" pitchFamily="2" charset="0"/>
            </a:endParaRPr>
          </a:p>
          <a:p>
            <a:r>
              <a:rPr lang="en-GB" sz="2100" dirty="0" smtClean="0">
                <a:solidFill>
                  <a:schemeClr val="bg1"/>
                </a:solidFill>
                <a:latin typeface="Twinkl SemiBold" pitchFamily="2" charset="0"/>
              </a:rPr>
              <a:t>Children will be heard to </a:t>
            </a:r>
            <a:r>
              <a:rPr lang="en-GB" sz="2100" dirty="0" smtClean="0">
                <a:solidFill>
                  <a:schemeClr val="bg1"/>
                </a:solidFill>
                <a:latin typeface="Twinkl SemiBold" pitchFamily="2" charset="0"/>
              </a:rPr>
              <a:t>read (individually) </a:t>
            </a:r>
            <a:r>
              <a:rPr lang="en-GB" sz="2100" dirty="0" smtClean="0">
                <a:solidFill>
                  <a:schemeClr val="bg1"/>
                </a:solidFill>
                <a:latin typeface="Twinkl SemiBold" pitchFamily="2" charset="0"/>
              </a:rPr>
              <a:t>by the class teacher once a week with in a group. There will be times that the LSA also hears the children read</a:t>
            </a:r>
            <a:r>
              <a:rPr lang="en-GB" sz="2100" dirty="0" smtClean="0">
                <a:solidFill>
                  <a:schemeClr val="bg1"/>
                </a:solidFill>
                <a:latin typeface="Twinkl SemiBold" pitchFamily="2" charset="0"/>
              </a:rPr>
              <a:t>. During assessment periods class teachers will hear children read </a:t>
            </a:r>
            <a:r>
              <a:rPr lang="en-GB" sz="2100" dirty="0" smtClean="0">
                <a:solidFill>
                  <a:schemeClr val="bg1"/>
                </a:solidFill>
                <a:latin typeface="Twinkl SemiBold" pitchFamily="2" charset="0"/>
              </a:rPr>
              <a:t>on a one to one basis.</a:t>
            </a:r>
            <a:endParaRPr lang="en-GB" sz="2100" dirty="0" smtClean="0">
              <a:solidFill>
                <a:schemeClr val="bg1"/>
              </a:solidFill>
              <a:latin typeface="Twinkl SemiBold" pitchFamily="2" charset="0"/>
            </a:endParaRPr>
          </a:p>
          <a:p>
            <a:r>
              <a:rPr lang="en-GB" sz="2100" dirty="0" smtClean="0">
                <a:solidFill>
                  <a:schemeClr val="bg1"/>
                </a:solidFill>
                <a:latin typeface="Twinkl SemiBold" pitchFamily="2" charset="0"/>
              </a:rPr>
              <a:t>In year one children begin to recall many more words by sight as well as using their phonics skills to decode words. They will be encouraged to take notice of full stops, questions marks and punctuation.</a:t>
            </a:r>
          </a:p>
          <a:p>
            <a:r>
              <a:rPr lang="en-GB" sz="2100" dirty="0" smtClean="0">
                <a:solidFill>
                  <a:schemeClr val="bg1"/>
                </a:solidFill>
                <a:latin typeface="Twinkl SemiBold" pitchFamily="2" charset="0"/>
              </a:rPr>
              <a:t>Reading with fluency begins to develop in Year One. </a:t>
            </a:r>
            <a:r>
              <a:rPr lang="en-GB" sz="2100" dirty="0" smtClean="0">
                <a:solidFill>
                  <a:schemeClr val="bg1"/>
                </a:solidFill>
                <a:latin typeface="Twinkl SemiBold" pitchFamily="2" charset="0"/>
              </a:rPr>
              <a:t>Children begin to  develop the ability to read with expression.</a:t>
            </a:r>
            <a:endParaRPr lang="en-GB" sz="2100" dirty="0" smtClean="0">
              <a:solidFill>
                <a:schemeClr val="bg1"/>
              </a:solidFill>
              <a:latin typeface="Twinkl SemiBold" pitchFamily="2" charset="0"/>
            </a:endParaRPr>
          </a:p>
          <a:p>
            <a:r>
              <a:rPr lang="en-GB" sz="2100" dirty="0" smtClean="0">
                <a:solidFill>
                  <a:schemeClr val="bg1"/>
                </a:solidFill>
                <a:latin typeface="Twinkl SemiBold" pitchFamily="2" charset="0"/>
              </a:rPr>
              <a:t>There is a growing focus on comprehension in Key Stage 1; the ability to talk about what has been read. Children will be asked open ended questions about what they have read and be encouraged to find the answer in the text.</a:t>
            </a:r>
            <a:endParaRPr lang="en-GB" sz="2100" dirty="0" smtClean="0">
              <a:solidFill>
                <a:schemeClr val="bg1"/>
              </a:solidFill>
            </a:endParaRPr>
          </a:p>
          <a:p>
            <a:pPr marL="0" indent="0">
              <a:buNone/>
            </a:pPr>
            <a:endParaRPr lang="en-GB" dirty="0" smtClean="0">
              <a:solidFill>
                <a:schemeClr val="bg1"/>
              </a:solidFill>
            </a:endParaRPr>
          </a:p>
        </p:txBody>
      </p:sp>
    </p:spTree>
    <p:extLst>
      <p:ext uri="{BB962C8B-B14F-4D97-AF65-F5344CB8AC3E}">
        <p14:creationId xmlns:p14="http://schemas.microsoft.com/office/powerpoint/2010/main" val="1709659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640960" cy="924475"/>
          </a:xfrm>
        </p:spPr>
        <p:txBody>
          <a:bodyPr/>
          <a:lstStyle/>
          <a:p>
            <a:r>
              <a:rPr lang="en-GB" b="1" u="sng" dirty="0" smtClean="0">
                <a:solidFill>
                  <a:schemeClr val="bg1"/>
                </a:solidFill>
                <a:latin typeface="Twinkl SemiBold" pitchFamily="2" charset="0"/>
              </a:rPr>
              <a:t>Letter formation /Handwriting</a:t>
            </a:r>
            <a:endParaRPr lang="en-GB" b="1" u="sng" dirty="0">
              <a:solidFill>
                <a:schemeClr val="bg1"/>
              </a:solidFill>
              <a:latin typeface="Twinkl SemiBold" pitchFamily="2" charset="0"/>
            </a:endParaRPr>
          </a:p>
        </p:txBody>
      </p:sp>
      <p:sp>
        <p:nvSpPr>
          <p:cNvPr id="3" name="Content Placeholder 2"/>
          <p:cNvSpPr>
            <a:spLocks noGrp="1"/>
          </p:cNvSpPr>
          <p:nvPr>
            <p:ph idx="1"/>
          </p:nvPr>
        </p:nvSpPr>
        <p:spPr>
          <a:xfrm>
            <a:off x="299572" y="764704"/>
            <a:ext cx="8664915" cy="5733256"/>
          </a:xfrm>
        </p:spPr>
        <p:txBody>
          <a:bodyPr>
            <a:normAutofit/>
          </a:bodyPr>
          <a:lstStyle/>
          <a:p>
            <a:r>
              <a:rPr lang="en-GB" sz="2400" dirty="0">
                <a:solidFill>
                  <a:schemeClr val="bg1"/>
                </a:solidFill>
                <a:latin typeface="Twinkl SemiBold" pitchFamily="2" charset="0"/>
              </a:rPr>
              <a:t>L</a:t>
            </a:r>
            <a:r>
              <a:rPr lang="en-GB" sz="2400" dirty="0" smtClean="0">
                <a:solidFill>
                  <a:schemeClr val="bg1"/>
                </a:solidFill>
                <a:latin typeface="Twinkl SemiBold" pitchFamily="2" charset="0"/>
              </a:rPr>
              <a:t>etter formation practice takes place through a range of activities in year one; mark making, playdough, painting, sand trays etc… as well as more focussed handwriting sessions. Children do not explore ‘cursive’ style handwriting until their letter formation is secure.</a:t>
            </a:r>
          </a:p>
          <a:p>
            <a:r>
              <a:rPr lang="en-GB" sz="2400" dirty="0" smtClean="0">
                <a:solidFill>
                  <a:schemeClr val="bg1"/>
                </a:solidFill>
                <a:latin typeface="Twinkl SemiBold" pitchFamily="2" charset="0"/>
              </a:rPr>
              <a:t>Letter formation is rehearsed in ‘letter families’ as the basic structure of the letters are similar/follow similar patterns. </a:t>
            </a:r>
          </a:p>
          <a:p>
            <a:r>
              <a:rPr lang="en-GB" sz="2400" dirty="0" smtClean="0">
                <a:solidFill>
                  <a:schemeClr val="bg1"/>
                </a:solidFill>
                <a:latin typeface="Comic Sans MS" panose="030F0702030302020204" pitchFamily="66" charset="0"/>
              </a:rPr>
              <a:t>Curly caterpillar: a  c o d g q e s f</a:t>
            </a:r>
          </a:p>
          <a:p>
            <a:r>
              <a:rPr lang="en-GB" sz="2400" dirty="0" smtClean="0">
                <a:solidFill>
                  <a:schemeClr val="bg1"/>
                </a:solidFill>
                <a:latin typeface="Comic Sans MS" panose="030F0702030302020204" pitchFamily="66" charset="0"/>
              </a:rPr>
              <a:t>ladder letters: l  i  t  u  j  y </a:t>
            </a:r>
          </a:p>
          <a:p>
            <a:r>
              <a:rPr lang="en-GB" sz="2400" dirty="0" smtClean="0">
                <a:solidFill>
                  <a:schemeClr val="bg1"/>
                </a:solidFill>
                <a:latin typeface="Comic Sans MS" panose="030F0702030302020204" pitchFamily="66" charset="0"/>
              </a:rPr>
              <a:t>one armed robot: r  b  n  h  m k  p</a:t>
            </a:r>
          </a:p>
          <a:p>
            <a:r>
              <a:rPr lang="en-GB" sz="2400" dirty="0" smtClean="0">
                <a:solidFill>
                  <a:schemeClr val="bg1"/>
                </a:solidFill>
                <a:latin typeface="Comic Sans MS" panose="030F0702030302020204" pitchFamily="66" charset="0"/>
              </a:rPr>
              <a:t>zig zags:  v  w  x  z </a:t>
            </a:r>
          </a:p>
        </p:txBody>
      </p:sp>
    </p:spTree>
    <p:extLst>
      <p:ext uri="{BB962C8B-B14F-4D97-AF65-F5344CB8AC3E}">
        <p14:creationId xmlns:p14="http://schemas.microsoft.com/office/powerpoint/2010/main" val="2894862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125113" cy="924475"/>
          </a:xfrm>
        </p:spPr>
        <p:txBody>
          <a:bodyPr/>
          <a:lstStyle/>
          <a:p>
            <a:r>
              <a:rPr lang="en-GB" b="1" u="sng" dirty="0" smtClean="0">
                <a:solidFill>
                  <a:schemeClr val="bg1"/>
                </a:solidFill>
                <a:latin typeface="Twinkl SemiBold" pitchFamily="2" charset="0"/>
              </a:rPr>
              <a:t>Karate Maths</a:t>
            </a:r>
            <a:endParaRPr lang="en-GB" b="1" u="sng" dirty="0">
              <a:solidFill>
                <a:schemeClr val="bg1"/>
              </a:solidFill>
              <a:latin typeface="Twinkl SemiBold" pitchFamily="2" charset="0"/>
            </a:endParaRPr>
          </a:p>
        </p:txBody>
      </p:sp>
      <p:sp>
        <p:nvSpPr>
          <p:cNvPr id="3" name="Content Placeholder 2"/>
          <p:cNvSpPr>
            <a:spLocks noGrp="1"/>
          </p:cNvSpPr>
          <p:nvPr>
            <p:ph idx="1"/>
          </p:nvPr>
        </p:nvSpPr>
        <p:spPr>
          <a:xfrm>
            <a:off x="285684" y="836712"/>
            <a:ext cx="7920880" cy="5733256"/>
          </a:xfrm>
        </p:spPr>
        <p:txBody>
          <a:bodyPr>
            <a:normAutofit lnSpcReduction="10000"/>
          </a:bodyPr>
          <a:lstStyle/>
          <a:p>
            <a:r>
              <a:rPr lang="en-GB" sz="2400" dirty="0" smtClean="0">
                <a:solidFill>
                  <a:schemeClr val="bg1"/>
                </a:solidFill>
                <a:latin typeface="Twinkl SemiBold" pitchFamily="2" charset="0"/>
              </a:rPr>
              <a:t>Karate maths is an initiative that we use at Moss Lane to encourage children to rehearse and embed their mental maths skills. This develops quick recall of number facts!</a:t>
            </a:r>
          </a:p>
          <a:p>
            <a:r>
              <a:rPr lang="en-GB" sz="2400" dirty="0" smtClean="0">
                <a:solidFill>
                  <a:schemeClr val="bg1"/>
                </a:solidFill>
                <a:latin typeface="Twinkl SemiBold" pitchFamily="2" charset="0"/>
              </a:rPr>
              <a:t>There are grades/levels that children can work through. Each grade has different maths skills/knowledge for children to explore.</a:t>
            </a:r>
          </a:p>
          <a:p>
            <a:r>
              <a:rPr lang="en-GB" sz="2400" dirty="0" smtClean="0">
                <a:solidFill>
                  <a:schemeClr val="bg1"/>
                </a:solidFill>
                <a:latin typeface="Twinkl SemiBold" pitchFamily="2" charset="0"/>
              </a:rPr>
              <a:t>We encourage rehearsal of the appropriate skills to take place at home as well as at school.</a:t>
            </a:r>
          </a:p>
          <a:p>
            <a:r>
              <a:rPr lang="en-GB" sz="2400" dirty="0" smtClean="0">
                <a:solidFill>
                  <a:schemeClr val="bg1"/>
                </a:solidFill>
                <a:latin typeface="Twinkl SemiBold" pitchFamily="2" charset="0"/>
              </a:rPr>
              <a:t>Children will be awarded a certificate when teachers feel they have a secure recall of the number facts and skills in the appropriate grade.</a:t>
            </a:r>
          </a:p>
          <a:p>
            <a:r>
              <a:rPr lang="en-GB" sz="2400" dirty="0" smtClean="0">
                <a:solidFill>
                  <a:schemeClr val="bg1"/>
                </a:solidFill>
                <a:latin typeface="Twinkl SemiBold" pitchFamily="2" charset="0"/>
              </a:rPr>
              <a:t>There are full details of Karate Maths on the school website</a:t>
            </a:r>
            <a:r>
              <a:rPr lang="en-GB" sz="2400" dirty="0" smtClean="0">
                <a:solidFill>
                  <a:schemeClr val="bg1"/>
                </a:solidFill>
                <a:latin typeface="Twinkl SemiBold" pitchFamily="2" charset="0"/>
              </a:rPr>
              <a:t>. A copy of all Karate Maths information will be emailed home shortly.</a:t>
            </a:r>
            <a:endParaRPr lang="en-GB" sz="2400" dirty="0" smtClean="0">
              <a:solidFill>
                <a:schemeClr val="bg1"/>
              </a:solidFill>
              <a:latin typeface="Twinkl SemiBold" pitchFamily="2" charset="0"/>
            </a:endParaRPr>
          </a:p>
        </p:txBody>
      </p:sp>
    </p:spTree>
    <p:extLst>
      <p:ext uri="{BB962C8B-B14F-4D97-AF65-F5344CB8AC3E}">
        <p14:creationId xmlns:p14="http://schemas.microsoft.com/office/powerpoint/2010/main" val="3387880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125113" cy="924475"/>
          </a:xfrm>
        </p:spPr>
        <p:txBody>
          <a:bodyPr/>
          <a:lstStyle/>
          <a:p>
            <a:r>
              <a:rPr lang="en-GB" b="1" u="sng" dirty="0" smtClean="0">
                <a:solidFill>
                  <a:schemeClr val="bg1"/>
                </a:solidFill>
                <a:latin typeface="Twinkl SemiBold" pitchFamily="2" charset="0"/>
              </a:rPr>
              <a:t>Home learning</a:t>
            </a:r>
            <a:endParaRPr lang="en-GB" b="1" u="sng" dirty="0">
              <a:solidFill>
                <a:schemeClr val="bg1"/>
              </a:solidFill>
              <a:latin typeface="Twinkl SemiBold" pitchFamily="2" charset="0"/>
            </a:endParaRPr>
          </a:p>
        </p:txBody>
      </p:sp>
      <p:sp>
        <p:nvSpPr>
          <p:cNvPr id="3" name="Content Placeholder 2"/>
          <p:cNvSpPr>
            <a:spLocks noGrp="1"/>
          </p:cNvSpPr>
          <p:nvPr>
            <p:ph idx="1"/>
          </p:nvPr>
        </p:nvSpPr>
        <p:spPr>
          <a:xfrm>
            <a:off x="395536" y="1185123"/>
            <a:ext cx="7125112" cy="5256583"/>
          </a:xfrm>
        </p:spPr>
        <p:txBody>
          <a:bodyPr>
            <a:noAutofit/>
          </a:bodyPr>
          <a:lstStyle/>
          <a:p>
            <a:r>
              <a:rPr lang="en-GB" sz="2000" dirty="0" smtClean="0">
                <a:solidFill>
                  <a:schemeClr val="bg1"/>
                </a:solidFill>
                <a:latin typeface="Twinkl SemiBold" pitchFamily="2" charset="0"/>
              </a:rPr>
              <a:t>Children will bring home a ‘Wonder book</a:t>
            </a:r>
            <a:r>
              <a:rPr lang="en-GB" sz="2000" u="sng" dirty="0" smtClean="0">
                <a:solidFill>
                  <a:schemeClr val="bg1"/>
                </a:solidFill>
                <a:latin typeface="Twinkl SemiBold" pitchFamily="2" charset="0"/>
              </a:rPr>
              <a:t>’</a:t>
            </a:r>
            <a:r>
              <a:rPr lang="en-GB" sz="2000" dirty="0" smtClean="0">
                <a:solidFill>
                  <a:schemeClr val="bg1"/>
                </a:solidFill>
                <a:latin typeface="Twinkl SemiBold" pitchFamily="2" charset="0"/>
              </a:rPr>
              <a:t>. This will</a:t>
            </a:r>
            <a:r>
              <a:rPr lang="en-GB" sz="2000" dirty="0">
                <a:solidFill>
                  <a:schemeClr val="bg1"/>
                </a:solidFill>
                <a:latin typeface="Twinkl SemiBold" pitchFamily="2" charset="0"/>
              </a:rPr>
              <a:t> </a:t>
            </a:r>
            <a:r>
              <a:rPr lang="en-GB" sz="2000" dirty="0" smtClean="0">
                <a:solidFill>
                  <a:schemeClr val="bg1"/>
                </a:solidFill>
                <a:latin typeface="Twinkl SemiBold" pitchFamily="2" charset="0"/>
              </a:rPr>
              <a:t>contain a  short task linked to their learning in  school. We feel this is great opportunity to make links with learning at home and at school.</a:t>
            </a:r>
          </a:p>
          <a:p>
            <a:r>
              <a:rPr lang="en-GB" sz="2000" dirty="0" smtClean="0">
                <a:solidFill>
                  <a:schemeClr val="bg1"/>
                </a:solidFill>
                <a:latin typeface="Twinkl SemiBold" pitchFamily="2" charset="0"/>
              </a:rPr>
              <a:t>Wonder Books will also include the focus sounds covered in phonics during the week and some year </a:t>
            </a:r>
            <a:r>
              <a:rPr lang="en-GB" sz="2000" dirty="0">
                <a:solidFill>
                  <a:schemeClr val="bg1"/>
                </a:solidFill>
                <a:latin typeface="Twinkl SemiBold" pitchFamily="2" charset="0"/>
              </a:rPr>
              <a:t>1 ‘</a:t>
            </a:r>
            <a:r>
              <a:rPr lang="en-GB" sz="2000" dirty="0" smtClean="0">
                <a:solidFill>
                  <a:schemeClr val="bg1"/>
                </a:solidFill>
                <a:latin typeface="Twinkl SemiBold" pitchFamily="2" charset="0"/>
              </a:rPr>
              <a:t>common exception words’  for the children to embed.</a:t>
            </a:r>
          </a:p>
          <a:p>
            <a:r>
              <a:rPr lang="en-GB" sz="2000" dirty="0" smtClean="0">
                <a:solidFill>
                  <a:schemeClr val="bg1"/>
                </a:solidFill>
                <a:latin typeface="Twinkl SemiBold" pitchFamily="2" charset="0"/>
              </a:rPr>
              <a:t>Home learning is sent home on a Thursday, to be returned on a Tuesday.</a:t>
            </a:r>
          </a:p>
          <a:p>
            <a:r>
              <a:rPr lang="en-GB" sz="2000" dirty="0" smtClean="0">
                <a:solidFill>
                  <a:schemeClr val="bg1"/>
                </a:solidFill>
                <a:latin typeface="Twinkl SemiBold" pitchFamily="2" charset="0"/>
              </a:rPr>
              <a:t>Reading: Ideally children will read their school books 5 times a week. Please write a short note in the diary. Book boxes will be put out in the classroom each morning so that your child may change their reading book if they have finished it.</a:t>
            </a:r>
          </a:p>
          <a:p>
            <a:r>
              <a:rPr lang="en-GB" sz="2000" dirty="0" smtClean="0">
                <a:solidFill>
                  <a:schemeClr val="bg1"/>
                </a:solidFill>
                <a:latin typeface="Twinkl SemiBold" pitchFamily="2" charset="0"/>
              </a:rPr>
              <a:t>Teachers will write a LT (learning to/target) in the reading diary. This can help give a bit of guidance when reading with your child.</a:t>
            </a:r>
          </a:p>
        </p:txBody>
      </p:sp>
      <p:pic>
        <p:nvPicPr>
          <p:cNvPr id="10244" name="Picture 4" descr="C:\Users\MarinaW\AppData\Local\Microsoft\Windows\Temporary Internet Files\Content.IE5\FRRV98UK\MC9002320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1473489"/>
            <a:ext cx="1109299" cy="1151460"/>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MarinaW\AppData\Local\Microsoft\Windows\Temporary Internet Files\Content.IE5\ZU51KA6R\MC9000711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7035" y="5661248"/>
            <a:ext cx="926965" cy="1000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20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2060"/>
                </a:solidFill>
              </a:rPr>
              <a:t>Woodland school</a:t>
            </a:r>
            <a:endParaRPr lang="en-GB" dirty="0">
              <a:solidFill>
                <a:srgbClr val="002060"/>
              </a:solidFill>
            </a:endParaRPr>
          </a:p>
        </p:txBody>
      </p:sp>
      <p:sp>
        <p:nvSpPr>
          <p:cNvPr id="3" name="Content Placeholder 2"/>
          <p:cNvSpPr>
            <a:spLocks noGrp="1"/>
          </p:cNvSpPr>
          <p:nvPr>
            <p:ph idx="1"/>
          </p:nvPr>
        </p:nvSpPr>
        <p:spPr>
          <a:xfrm>
            <a:off x="860376" y="646736"/>
            <a:ext cx="7560840" cy="3718368"/>
          </a:xfrm>
        </p:spPr>
        <p:txBody>
          <a:bodyPr>
            <a:normAutofit fontScale="92500" lnSpcReduction="10000"/>
          </a:bodyPr>
          <a:lstStyle/>
          <a:p>
            <a:pPr marL="0" indent="0">
              <a:buNone/>
            </a:pPr>
            <a:endParaRPr lang="en-GB" sz="2800" dirty="0" smtClean="0">
              <a:solidFill>
                <a:schemeClr val="accent6">
                  <a:lumMod val="50000"/>
                </a:schemeClr>
              </a:solidFill>
              <a:latin typeface="Twinkl SemiBold" pitchFamily="2" charset="0"/>
            </a:endParaRPr>
          </a:p>
          <a:p>
            <a:endParaRPr lang="en-GB" sz="2800" dirty="0">
              <a:solidFill>
                <a:schemeClr val="accent6">
                  <a:lumMod val="50000"/>
                </a:schemeClr>
              </a:solidFill>
              <a:latin typeface="Twinkl SemiBold" pitchFamily="2" charset="0"/>
            </a:endParaRPr>
          </a:p>
          <a:p>
            <a:r>
              <a:rPr lang="en-GB" sz="2800" dirty="0" smtClean="0">
                <a:solidFill>
                  <a:schemeClr val="accent6">
                    <a:lumMod val="50000"/>
                  </a:schemeClr>
                </a:solidFill>
                <a:latin typeface="Twinkl SemiBold" pitchFamily="2" charset="0"/>
              </a:rPr>
              <a:t>Due to Covid restrictions we have been unable to book the education centre at </a:t>
            </a:r>
            <a:r>
              <a:rPr lang="en-GB" sz="2800" dirty="0" err="1" smtClean="0">
                <a:solidFill>
                  <a:schemeClr val="accent6">
                    <a:lumMod val="50000"/>
                  </a:schemeClr>
                </a:solidFill>
                <a:latin typeface="Twinkl SemiBold" pitchFamily="2" charset="0"/>
              </a:rPr>
              <a:t>Witley</a:t>
            </a:r>
            <a:r>
              <a:rPr lang="en-GB" sz="2800" dirty="0" smtClean="0">
                <a:solidFill>
                  <a:schemeClr val="accent6">
                    <a:lumMod val="50000"/>
                  </a:schemeClr>
                </a:solidFill>
                <a:latin typeface="Twinkl SemiBold" pitchFamily="2" charset="0"/>
              </a:rPr>
              <a:t> or hire National Trust staff. Therefore we are not yet able to timetable in dates for Woodland School sessions.</a:t>
            </a:r>
          </a:p>
          <a:p>
            <a:r>
              <a:rPr lang="en-GB" sz="2800" dirty="0" smtClean="0">
                <a:solidFill>
                  <a:schemeClr val="accent6">
                    <a:lumMod val="50000"/>
                  </a:schemeClr>
                </a:solidFill>
                <a:latin typeface="Twinkl SemiBold" pitchFamily="2" charset="0"/>
              </a:rPr>
              <a:t>We are working to find solutions for this.</a:t>
            </a:r>
          </a:p>
        </p:txBody>
      </p:sp>
      <p:pic>
        <p:nvPicPr>
          <p:cNvPr id="3074" name="Picture 2" descr="C:\Users\gcook\AppData\Local\Microsoft\Windows\Temporary Internet Files\Content.IE5\JSII4WFH\15_19_16_we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653136"/>
            <a:ext cx="19050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9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6632"/>
            <a:ext cx="7125113" cy="924475"/>
          </a:xfrm>
        </p:spPr>
        <p:txBody>
          <a:bodyPr/>
          <a:lstStyle/>
          <a:p>
            <a:r>
              <a:rPr lang="en-GB" b="1" u="sng" dirty="0" smtClean="0">
                <a:solidFill>
                  <a:schemeClr val="bg1"/>
                </a:solidFill>
                <a:latin typeface="Twinkl SemiBold" pitchFamily="2" charset="0"/>
              </a:rPr>
              <a:t>Things to consider</a:t>
            </a:r>
            <a:endParaRPr lang="en-GB" b="1" u="sng" dirty="0">
              <a:solidFill>
                <a:schemeClr val="bg1"/>
              </a:solidFill>
              <a:latin typeface="Twinkl SemiBold" pitchFamily="2" charset="0"/>
            </a:endParaRPr>
          </a:p>
        </p:txBody>
      </p:sp>
      <p:sp>
        <p:nvSpPr>
          <p:cNvPr id="3" name="Content Placeholder 2"/>
          <p:cNvSpPr>
            <a:spLocks noGrp="1"/>
          </p:cNvSpPr>
          <p:nvPr>
            <p:ph idx="1"/>
          </p:nvPr>
        </p:nvSpPr>
        <p:spPr>
          <a:xfrm>
            <a:off x="175833" y="1124744"/>
            <a:ext cx="7848872" cy="4771517"/>
          </a:xfrm>
        </p:spPr>
        <p:txBody>
          <a:bodyPr>
            <a:noAutofit/>
          </a:bodyPr>
          <a:lstStyle/>
          <a:p>
            <a:r>
              <a:rPr lang="en-GB" dirty="0" smtClean="0">
                <a:solidFill>
                  <a:schemeClr val="bg1"/>
                </a:solidFill>
                <a:latin typeface="Twinkl SemiBold" pitchFamily="2" charset="0"/>
              </a:rPr>
              <a:t>Our current </a:t>
            </a:r>
            <a:r>
              <a:rPr lang="en-GB" dirty="0">
                <a:solidFill>
                  <a:schemeClr val="bg1"/>
                </a:solidFill>
                <a:latin typeface="Twinkl SemiBold" pitchFamily="2" charset="0"/>
              </a:rPr>
              <a:t>start </a:t>
            </a:r>
            <a:r>
              <a:rPr lang="en-GB" dirty="0" smtClean="0">
                <a:solidFill>
                  <a:schemeClr val="bg1"/>
                </a:solidFill>
                <a:latin typeface="Twinkl SemiBold" pitchFamily="2" charset="0"/>
              </a:rPr>
              <a:t>time is 8:55 am.  Our day ends at 3:10 pm.</a:t>
            </a:r>
            <a:endParaRPr lang="en-GB" dirty="0">
              <a:solidFill>
                <a:schemeClr val="bg1"/>
              </a:solidFill>
              <a:latin typeface="Twinkl SemiBold" pitchFamily="2" charset="0"/>
            </a:endParaRPr>
          </a:p>
          <a:p>
            <a:r>
              <a:rPr lang="en-GB" dirty="0">
                <a:solidFill>
                  <a:schemeClr val="bg1"/>
                </a:solidFill>
                <a:latin typeface="Twinkl SemiBold" pitchFamily="2" charset="0"/>
              </a:rPr>
              <a:t>Pre/Post Covid </a:t>
            </a:r>
            <a:r>
              <a:rPr lang="en-GB" dirty="0" smtClean="0">
                <a:solidFill>
                  <a:schemeClr val="bg1"/>
                </a:solidFill>
                <a:latin typeface="Twinkl SemiBold" pitchFamily="2" charset="0"/>
              </a:rPr>
              <a:t>restrictions: Children are dropped off at swiftly at their classroom door at 8:50 am (parents’ follow a one way system through school) and pick up is at 3:15 pm on the playground. When restrictions change, we will give further details about the start and end of day arrangements.</a:t>
            </a:r>
          </a:p>
          <a:p>
            <a:r>
              <a:rPr lang="en-GB" dirty="0" smtClean="0">
                <a:solidFill>
                  <a:schemeClr val="bg1"/>
                </a:solidFill>
                <a:latin typeface="Twinkl SemiBold" pitchFamily="2" charset="0"/>
              </a:rPr>
              <a:t>If your child is unable to attend school you must call the school office as soon as possible. You are able to leave a message explaining the reason for absence.</a:t>
            </a:r>
          </a:p>
          <a:p>
            <a:r>
              <a:rPr lang="en-GB" dirty="0" smtClean="0">
                <a:solidFill>
                  <a:schemeClr val="bg1"/>
                </a:solidFill>
                <a:latin typeface="Twinkl SemiBold" pitchFamily="2" charset="0"/>
              </a:rPr>
              <a:t>If your child is not attending school due to Covid</a:t>
            </a:r>
            <a:r>
              <a:rPr lang="en-GB" dirty="0">
                <a:solidFill>
                  <a:schemeClr val="bg1"/>
                </a:solidFill>
                <a:latin typeface="Twinkl SemiBold" pitchFamily="2" charset="0"/>
              </a:rPr>
              <a:t> </a:t>
            </a:r>
            <a:r>
              <a:rPr lang="en-GB" dirty="0" smtClean="0">
                <a:solidFill>
                  <a:schemeClr val="bg1"/>
                </a:solidFill>
                <a:latin typeface="Twinkl SemiBold" pitchFamily="2" charset="0"/>
              </a:rPr>
              <a:t>symptoms or a Covid related issue, please ensure you share this information with the school as soon as possible.</a:t>
            </a:r>
            <a:endParaRPr lang="en-GB" dirty="0">
              <a:solidFill>
                <a:schemeClr val="bg1"/>
              </a:solidFill>
              <a:latin typeface="Twinkl SemiBold" pitchFamily="2" charset="0"/>
            </a:endParaRPr>
          </a:p>
          <a:p>
            <a:r>
              <a:rPr lang="en-GB" dirty="0" smtClean="0">
                <a:solidFill>
                  <a:schemeClr val="bg1"/>
                </a:solidFill>
                <a:latin typeface="Twinkl SemiBold" pitchFamily="2" charset="0"/>
              </a:rPr>
              <a:t>Taking holiday during term time can mean children miss out on their education. However if you do need to take time out of school during term time, please complete and absence request form. This can be obtained by contacting the office</a:t>
            </a:r>
            <a:r>
              <a:rPr lang="en-GB" dirty="0" smtClean="0">
                <a:solidFill>
                  <a:schemeClr val="bg1"/>
                </a:solidFill>
                <a:latin typeface="Twinkl SemiBold" pitchFamily="2" charset="0"/>
              </a:rPr>
              <a:t>.</a:t>
            </a:r>
            <a:endParaRPr lang="en-GB" dirty="0" smtClean="0">
              <a:solidFill>
                <a:schemeClr val="bg1"/>
              </a:solidFill>
              <a:latin typeface="Twinkl SemiBold" pitchFamily="2" charset="0"/>
            </a:endParaRPr>
          </a:p>
        </p:txBody>
      </p:sp>
      <p:pic>
        <p:nvPicPr>
          <p:cNvPr id="3076" name="Picture 4" descr="C:\Users\MarinaW\AppData\Local\Microsoft\Windows\Temporary Internet Files\Content.IE5\ZU51KA6R\MC9004457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4705" y="116632"/>
            <a:ext cx="810354"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46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chemeClr val="bg1"/>
                </a:solidFill>
                <a:latin typeface="Twinkl SemiBold" pitchFamily="2" charset="0"/>
              </a:rPr>
              <a:t>Things to consider</a:t>
            </a:r>
            <a:endParaRPr lang="en-GB" b="1" u="sng" dirty="0">
              <a:solidFill>
                <a:schemeClr val="bg1"/>
              </a:solidFill>
              <a:latin typeface="Twinkl SemiBold" pitchFamily="2" charset="0"/>
            </a:endParaRPr>
          </a:p>
        </p:txBody>
      </p:sp>
      <p:sp>
        <p:nvSpPr>
          <p:cNvPr id="3" name="Content Placeholder 2"/>
          <p:cNvSpPr>
            <a:spLocks noGrp="1"/>
          </p:cNvSpPr>
          <p:nvPr>
            <p:ph idx="1"/>
          </p:nvPr>
        </p:nvSpPr>
        <p:spPr>
          <a:xfrm>
            <a:off x="179512" y="1807361"/>
            <a:ext cx="8964488" cy="4051437"/>
          </a:xfrm>
        </p:spPr>
        <p:txBody>
          <a:bodyPr>
            <a:normAutofit lnSpcReduction="10000"/>
          </a:bodyPr>
          <a:lstStyle/>
          <a:p>
            <a:r>
              <a:rPr lang="en-GB" sz="2000" dirty="0">
                <a:solidFill>
                  <a:schemeClr val="bg1"/>
                </a:solidFill>
                <a:latin typeface="Twinkl SemiBold" pitchFamily="2" charset="0"/>
              </a:rPr>
              <a:t>Any new instructions regarding pick up at end of day are to be shared with the teacher at the start of the day.  If there are changes during the day please call the office. Do not send this information via an email</a:t>
            </a:r>
            <a:r>
              <a:rPr lang="en-GB" sz="2000" dirty="0" smtClean="0">
                <a:solidFill>
                  <a:schemeClr val="bg1"/>
                </a:solidFill>
                <a:latin typeface="Twinkl SemiBold" pitchFamily="2" charset="0"/>
              </a:rPr>
              <a:t>.</a:t>
            </a:r>
            <a:endParaRPr lang="en-GB" sz="2000" dirty="0" smtClean="0">
              <a:solidFill>
                <a:schemeClr val="bg1"/>
              </a:solidFill>
              <a:latin typeface="Twinkl SemiBold" pitchFamily="2" charset="0"/>
            </a:endParaRPr>
          </a:p>
          <a:p>
            <a:r>
              <a:rPr lang="en-GB" sz="2000" dirty="0" smtClean="0">
                <a:solidFill>
                  <a:schemeClr val="bg1"/>
                </a:solidFill>
                <a:latin typeface="Twinkl SemiBold" pitchFamily="2" charset="0"/>
              </a:rPr>
              <a:t>Taking </a:t>
            </a:r>
            <a:r>
              <a:rPr lang="en-GB" sz="2000" dirty="0" smtClean="0">
                <a:solidFill>
                  <a:schemeClr val="bg1"/>
                </a:solidFill>
                <a:latin typeface="Twinkl SemiBold" pitchFamily="2" charset="0"/>
              </a:rPr>
              <a:t>photographs of children busy at work and play in school is common practice. These photos are often used in school displays, newsletters and the school website.</a:t>
            </a:r>
          </a:p>
          <a:p>
            <a:r>
              <a:rPr lang="en-GB" sz="2000" dirty="0" smtClean="0">
                <a:solidFill>
                  <a:schemeClr val="bg1"/>
                </a:solidFill>
                <a:latin typeface="Twinkl SemiBold" pitchFamily="2" charset="0"/>
              </a:rPr>
              <a:t>You signed a ‘photograph’ consent form when your child joined school. This specified the ways in which you were happy for us to use images of your child. If any details have changed, please contact the school</a:t>
            </a:r>
          </a:p>
          <a:p>
            <a:r>
              <a:rPr lang="en-GB" sz="2000" dirty="0" smtClean="0">
                <a:solidFill>
                  <a:schemeClr val="bg1"/>
                </a:solidFill>
                <a:latin typeface="Twinkl SemiBold" pitchFamily="2" charset="0"/>
              </a:rPr>
              <a:t>We are unable to have parent volunteers in school currently due to Covid restrictions. However when we are able to accommodate volunteers we will be in contact.</a:t>
            </a:r>
          </a:p>
          <a:p>
            <a:pPr marL="0" indent="0">
              <a:buNone/>
            </a:pPr>
            <a:endParaRPr lang="en-GB" dirty="0">
              <a:solidFill>
                <a:schemeClr val="bg1"/>
              </a:solidFill>
            </a:endParaRPr>
          </a:p>
        </p:txBody>
      </p:sp>
      <p:pic>
        <p:nvPicPr>
          <p:cNvPr id="8195" name="Picture 3" descr="C:\Users\MarinaW\AppData\Local\Microsoft\Windows\Temporary Internet Files\Content.IE5\15SMFI73\MC9004338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577" y="-11731"/>
            <a:ext cx="1474323" cy="147432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MarinaW\AppData\Local\Microsoft\Windows\Temporary Internet Files\Content.IE5\ZU51KA6R\MC9000603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350" y="5394790"/>
            <a:ext cx="1800454" cy="134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74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9771" y="446445"/>
            <a:ext cx="7125113" cy="924475"/>
          </a:xfrm>
        </p:spPr>
        <p:txBody>
          <a:bodyPr/>
          <a:lstStyle/>
          <a:p>
            <a:r>
              <a:rPr lang="en-GB" b="1" u="sng" dirty="0" smtClean="0">
                <a:solidFill>
                  <a:schemeClr val="bg1"/>
                </a:solidFill>
                <a:latin typeface="Twinkl SemiBold" pitchFamily="2" charset="0"/>
              </a:rPr>
              <a:t>Children’s belongings</a:t>
            </a:r>
            <a:endParaRPr lang="en-GB" b="1" u="sng" dirty="0">
              <a:solidFill>
                <a:schemeClr val="bg1"/>
              </a:solidFill>
              <a:latin typeface="Twinkl SemiBold" pitchFamily="2" charset="0"/>
            </a:endParaRPr>
          </a:p>
        </p:txBody>
      </p:sp>
      <p:sp>
        <p:nvSpPr>
          <p:cNvPr id="3" name="Content Placeholder 2"/>
          <p:cNvSpPr>
            <a:spLocks noGrp="1"/>
          </p:cNvSpPr>
          <p:nvPr>
            <p:ph idx="1"/>
          </p:nvPr>
        </p:nvSpPr>
        <p:spPr>
          <a:xfrm>
            <a:off x="539553" y="1268760"/>
            <a:ext cx="8352927" cy="4824536"/>
          </a:xfrm>
        </p:spPr>
        <p:txBody>
          <a:bodyPr>
            <a:normAutofit/>
          </a:bodyPr>
          <a:lstStyle/>
          <a:p>
            <a:r>
              <a:rPr lang="en-GB" dirty="0" smtClean="0">
                <a:solidFill>
                  <a:schemeClr val="bg1"/>
                </a:solidFill>
                <a:latin typeface="Twinkl SemiBold" pitchFamily="2" charset="0"/>
              </a:rPr>
              <a:t>Please ensure all belongings that come into school are clearly named.</a:t>
            </a:r>
          </a:p>
          <a:p>
            <a:r>
              <a:rPr lang="en-GB" dirty="0" smtClean="0">
                <a:solidFill>
                  <a:schemeClr val="bg1"/>
                </a:solidFill>
                <a:latin typeface="Twinkl SemiBold" pitchFamily="2" charset="0"/>
              </a:rPr>
              <a:t>Please ensure your child brings in their reading diary, book and book bag everyday . Please support your child in becoming responsible for handing letters to teachers etc...</a:t>
            </a:r>
          </a:p>
          <a:p>
            <a:r>
              <a:rPr lang="en-GB" dirty="0" smtClean="0">
                <a:solidFill>
                  <a:schemeClr val="bg1"/>
                </a:solidFill>
                <a:latin typeface="Twinkl SemiBold" pitchFamily="2" charset="0"/>
              </a:rPr>
              <a:t>Water bottles – please ensure they are filled up. Please only send your child in with water.</a:t>
            </a:r>
          </a:p>
          <a:p>
            <a:r>
              <a:rPr lang="en-GB" dirty="0" smtClean="0">
                <a:solidFill>
                  <a:schemeClr val="bg1"/>
                </a:solidFill>
                <a:latin typeface="Twinkl SemiBold" pitchFamily="2" charset="0"/>
              </a:rPr>
              <a:t>Current process for PE – children to come to school in kit. Year One have PE on Tuesday and Wednesday.</a:t>
            </a:r>
          </a:p>
          <a:p>
            <a:r>
              <a:rPr lang="en-GB" dirty="0" smtClean="0">
                <a:solidFill>
                  <a:schemeClr val="bg1"/>
                </a:solidFill>
                <a:latin typeface="Twinkl SemiBold" pitchFamily="2" charset="0"/>
              </a:rPr>
              <a:t>Pre/post Covid restrictions - PE kits remain in school for half a term and are stored on your child's peg in a suitable bag. </a:t>
            </a:r>
            <a:endParaRPr lang="en-GB" dirty="0">
              <a:latin typeface="Twinkl SemiBold" pitchFamily="2" charset="0"/>
            </a:endParaRPr>
          </a:p>
        </p:txBody>
      </p:sp>
      <p:pic>
        <p:nvPicPr>
          <p:cNvPr id="4099" name="Picture 3" descr="C:\Users\MarinaW\AppData\Local\Microsoft\Windows\Temporary Internet Files\Content.IE5\15SMFI73\MC9003512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5517232"/>
            <a:ext cx="1542521" cy="12037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inaW\AppData\Local\Microsoft\Windows\Temporary Internet Files\Content.IE5\15SMFI73\MC9003512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3903" y="183899"/>
            <a:ext cx="654481" cy="126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685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3346" y="333592"/>
            <a:ext cx="7125113" cy="924475"/>
          </a:xfrm>
        </p:spPr>
        <p:txBody>
          <a:bodyPr/>
          <a:lstStyle/>
          <a:p>
            <a:r>
              <a:rPr lang="en-GB" b="1" u="sng" dirty="0" smtClean="0">
                <a:solidFill>
                  <a:schemeClr val="bg1"/>
                </a:solidFill>
                <a:latin typeface="Twinkl SemiBold" pitchFamily="2" charset="0"/>
              </a:rPr>
              <a:t>Food and drink</a:t>
            </a:r>
            <a:endParaRPr lang="en-GB" b="1" u="sng" dirty="0">
              <a:solidFill>
                <a:schemeClr val="bg1"/>
              </a:solidFill>
              <a:latin typeface="Twinkl SemiBold" pitchFamily="2" charset="0"/>
            </a:endParaRPr>
          </a:p>
        </p:txBody>
      </p:sp>
      <p:sp>
        <p:nvSpPr>
          <p:cNvPr id="3" name="Content Placeholder 2"/>
          <p:cNvSpPr>
            <a:spLocks noGrp="1"/>
          </p:cNvSpPr>
          <p:nvPr>
            <p:ph idx="1"/>
          </p:nvPr>
        </p:nvSpPr>
        <p:spPr>
          <a:xfrm>
            <a:off x="842697" y="1015702"/>
            <a:ext cx="7125112" cy="4051437"/>
          </a:xfrm>
        </p:spPr>
        <p:txBody>
          <a:bodyPr/>
          <a:lstStyle/>
          <a:p>
            <a:r>
              <a:rPr lang="en-GB" dirty="0" smtClean="0">
                <a:solidFill>
                  <a:schemeClr val="bg1"/>
                </a:solidFill>
                <a:latin typeface="Twinkl SemiBold" pitchFamily="2" charset="0"/>
              </a:rPr>
              <a:t>Children are offered a piece of fruit for snack each morning at break time (around 10.00am/10.30am)</a:t>
            </a:r>
          </a:p>
          <a:p>
            <a:r>
              <a:rPr lang="en-GB" dirty="0" smtClean="0">
                <a:solidFill>
                  <a:schemeClr val="bg1"/>
                </a:solidFill>
                <a:latin typeface="Twinkl SemiBold" pitchFamily="2" charset="0"/>
              </a:rPr>
              <a:t>Milk is available through ‘Cool Milk’. Please sign up if you would like your child to receive milk each day. </a:t>
            </a:r>
          </a:p>
          <a:p>
            <a:r>
              <a:rPr lang="en-GB" dirty="0" smtClean="0">
                <a:solidFill>
                  <a:schemeClr val="bg1"/>
                </a:solidFill>
                <a:latin typeface="Twinkl SemiBold" pitchFamily="2" charset="0"/>
              </a:rPr>
              <a:t>School Dinners continue to be  provided by Innovate. Please ensure meals are booked in time for the following week.  If there are changes to your child’s dietary requirements (allergies/intolerances) please contact the school.</a:t>
            </a:r>
          </a:p>
          <a:p>
            <a:r>
              <a:rPr lang="en-GB" dirty="0" smtClean="0">
                <a:solidFill>
                  <a:schemeClr val="bg1"/>
                </a:solidFill>
                <a:latin typeface="Twinkl SemiBold" pitchFamily="2" charset="0"/>
              </a:rPr>
              <a:t>We are a school that holds a ‘Healthy Eating’ badge. We do not encourage the handing out of sweet treats for birthday celebrations.</a:t>
            </a:r>
            <a:endParaRPr lang="en-GB" dirty="0">
              <a:solidFill>
                <a:schemeClr val="bg1"/>
              </a:solidFill>
              <a:latin typeface="Twinkl SemiBold" pitchFamily="2" charset="0"/>
            </a:endParaRPr>
          </a:p>
        </p:txBody>
      </p:sp>
      <p:pic>
        <p:nvPicPr>
          <p:cNvPr id="5122" name="Picture 2" descr="C:\Users\MarinaW\AppData\Local\Microsoft\Windows\Temporary Internet Files\Content.IE5\NSB070E0\MC9002153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777" y="4353126"/>
            <a:ext cx="1554178" cy="219999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rinaW\AppData\Local\Microsoft\Windows\Temporary Internet Files\Content.IE5\ZU51KA6R\MC900232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4868401"/>
            <a:ext cx="1395743" cy="169148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arinaW\AppData\Local\Microsoft\Windows\Temporary Internet Files\Content.IE5\15SMFI73\MC90021514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5141866"/>
            <a:ext cx="1683775" cy="141802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arinaW\AppData\Local\Microsoft\Windows\Temporary Internet Files\Content.IE5\FRRV98UK\MC90025076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6253" y="359466"/>
            <a:ext cx="1080120" cy="131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282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chemeClr val="bg1"/>
                </a:solidFill>
                <a:latin typeface="Twinkl SemiBold" pitchFamily="2" charset="0"/>
              </a:rPr>
              <a:t>Extra Curricular Activities</a:t>
            </a:r>
            <a:endParaRPr lang="en-GB" b="1" u="sng" dirty="0">
              <a:solidFill>
                <a:schemeClr val="bg1"/>
              </a:solidFill>
              <a:latin typeface="Twinkl SemiBold" pitchFamily="2" charset="0"/>
            </a:endParaRPr>
          </a:p>
        </p:txBody>
      </p:sp>
      <p:sp>
        <p:nvSpPr>
          <p:cNvPr id="3" name="Content Placeholder 2"/>
          <p:cNvSpPr>
            <a:spLocks noGrp="1"/>
          </p:cNvSpPr>
          <p:nvPr>
            <p:ph idx="1"/>
          </p:nvPr>
        </p:nvSpPr>
        <p:spPr>
          <a:xfrm>
            <a:off x="827583" y="1628924"/>
            <a:ext cx="7306971" cy="3168228"/>
          </a:xfrm>
        </p:spPr>
        <p:txBody>
          <a:bodyPr/>
          <a:lstStyle/>
          <a:p>
            <a:r>
              <a:rPr lang="en-GB" dirty="0" smtClean="0">
                <a:solidFill>
                  <a:schemeClr val="bg1"/>
                </a:solidFill>
                <a:latin typeface="Twinkl SemiBold" pitchFamily="2" charset="0"/>
              </a:rPr>
              <a:t>Current provision: SCL are running a Multi Skills &amp; a Football club. Please book directly with SCL via their website.</a:t>
            </a:r>
          </a:p>
          <a:p>
            <a:r>
              <a:rPr lang="en-GB" dirty="0" smtClean="0">
                <a:solidFill>
                  <a:schemeClr val="bg1"/>
                </a:solidFill>
                <a:latin typeface="Twinkl SemiBold" pitchFamily="2" charset="0"/>
              </a:rPr>
              <a:t>Pre/post </a:t>
            </a:r>
            <a:r>
              <a:rPr lang="en-GB" dirty="0">
                <a:solidFill>
                  <a:schemeClr val="bg1"/>
                </a:solidFill>
                <a:latin typeface="Twinkl SemiBold" pitchFamily="2" charset="0"/>
              </a:rPr>
              <a:t>Covid restrictions : </a:t>
            </a:r>
            <a:r>
              <a:rPr lang="en-GB" dirty="0" smtClean="0">
                <a:solidFill>
                  <a:schemeClr val="bg1"/>
                </a:solidFill>
                <a:latin typeface="Twinkl SemiBold" pitchFamily="2" charset="0"/>
              </a:rPr>
              <a:t>Clubs such as drama, dance, piano</a:t>
            </a:r>
            <a:r>
              <a:rPr lang="en-GB" dirty="0">
                <a:solidFill>
                  <a:schemeClr val="bg1"/>
                </a:solidFill>
                <a:latin typeface="Twinkl SemiBold" pitchFamily="2" charset="0"/>
              </a:rPr>
              <a:t>, guitar and </a:t>
            </a:r>
            <a:r>
              <a:rPr lang="en-GB" dirty="0" smtClean="0">
                <a:solidFill>
                  <a:schemeClr val="bg1"/>
                </a:solidFill>
                <a:latin typeface="Twinkl SemiBold" pitchFamily="2" charset="0"/>
              </a:rPr>
              <a:t>judo are offered by various outside agencies. Full details will be shared when these clubs are able to run from Moss Lane again.</a:t>
            </a:r>
          </a:p>
          <a:p>
            <a:pPr marL="0" indent="0">
              <a:buNone/>
            </a:pPr>
            <a:endParaRPr lang="en-GB" dirty="0" smtClean="0">
              <a:solidFill>
                <a:schemeClr val="bg1"/>
              </a:solidFill>
              <a:latin typeface="Twinkl SemiBold" pitchFamily="2" charset="0"/>
            </a:endParaRPr>
          </a:p>
        </p:txBody>
      </p:sp>
      <p:pic>
        <p:nvPicPr>
          <p:cNvPr id="7170" name="Picture 2" descr="C:\Users\MarinaW\AppData\Local\Microsoft\Windows\Temporary Internet Files\Content.IE5\15SMFI73\MC90044130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71904"/>
            <a:ext cx="197971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arinaW\AppData\Local\Microsoft\Windows\Temporary Internet Files\Content.IE5\NSB070E0\MC90036573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401" y="4797152"/>
            <a:ext cx="1815998" cy="170901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MarinaW\AppData\Local\Microsoft\Windows\Temporary Internet Files\Content.IE5\NSB070E0\MC90044025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696416"/>
            <a:ext cx="1412875" cy="180975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MarinaW\AppData\Local\Microsoft\Windows\Temporary Internet Files\Content.IE5\15SMFI73\MC90044020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4655141"/>
            <a:ext cx="1343025" cy="1851025"/>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321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chemeClr val="bg1"/>
                </a:solidFill>
                <a:latin typeface="Twinkl SemiBold" pitchFamily="2" charset="0"/>
              </a:rPr>
              <a:t>Foxes Class</a:t>
            </a:r>
            <a:endParaRPr lang="en-GB" b="1" u="sng" dirty="0">
              <a:solidFill>
                <a:schemeClr val="bg1"/>
              </a:solidFill>
              <a:latin typeface="Twinkl SemiBold" pitchFamily="2" charset="0"/>
            </a:endParaRPr>
          </a:p>
        </p:txBody>
      </p:sp>
      <p:sp>
        <p:nvSpPr>
          <p:cNvPr id="3" name="Content Placeholder 2"/>
          <p:cNvSpPr>
            <a:spLocks noGrp="1"/>
          </p:cNvSpPr>
          <p:nvPr>
            <p:ph idx="1"/>
          </p:nvPr>
        </p:nvSpPr>
        <p:spPr/>
        <p:txBody>
          <a:bodyPr>
            <a:normAutofit/>
          </a:bodyPr>
          <a:lstStyle/>
          <a:p>
            <a:pPr marL="0" indent="0">
              <a:buNone/>
            </a:pPr>
            <a:r>
              <a:rPr lang="en-GB" sz="3200" dirty="0" smtClean="0">
                <a:solidFill>
                  <a:schemeClr val="bg1"/>
                </a:solidFill>
                <a:latin typeface="Twinkl SemiBold" pitchFamily="2" charset="0"/>
              </a:rPr>
              <a:t>Teachers :</a:t>
            </a:r>
          </a:p>
          <a:p>
            <a:r>
              <a:rPr lang="en-GB" sz="3200" dirty="0" smtClean="0">
                <a:solidFill>
                  <a:schemeClr val="bg1"/>
                </a:solidFill>
                <a:latin typeface="Twinkl SemiBold" pitchFamily="2" charset="0"/>
              </a:rPr>
              <a:t>Miss </a:t>
            </a:r>
            <a:r>
              <a:rPr lang="en-GB" sz="3200" dirty="0" err="1">
                <a:solidFill>
                  <a:schemeClr val="bg1"/>
                </a:solidFill>
                <a:latin typeface="Twinkl SemiBold" pitchFamily="2" charset="0"/>
              </a:rPr>
              <a:t>Maddy</a:t>
            </a:r>
            <a:r>
              <a:rPr lang="en-GB" sz="3200" dirty="0">
                <a:solidFill>
                  <a:schemeClr val="bg1"/>
                </a:solidFill>
                <a:latin typeface="Twinkl SemiBold" pitchFamily="2" charset="0"/>
              </a:rPr>
              <a:t> </a:t>
            </a:r>
            <a:r>
              <a:rPr lang="en-GB" sz="3200" dirty="0" smtClean="0">
                <a:solidFill>
                  <a:schemeClr val="bg1"/>
                </a:solidFill>
                <a:latin typeface="Twinkl SemiBold" pitchFamily="2" charset="0"/>
              </a:rPr>
              <a:t>Fox: </a:t>
            </a:r>
            <a:r>
              <a:rPr lang="en-GB" sz="3200" dirty="0">
                <a:solidFill>
                  <a:schemeClr val="bg1"/>
                </a:solidFill>
                <a:latin typeface="Twinkl SemiBold" pitchFamily="2" charset="0"/>
              </a:rPr>
              <a:t/>
            </a:r>
            <a:br>
              <a:rPr lang="en-GB" sz="3200" dirty="0">
                <a:solidFill>
                  <a:schemeClr val="bg1"/>
                </a:solidFill>
                <a:latin typeface="Twinkl SemiBold" pitchFamily="2" charset="0"/>
              </a:rPr>
            </a:br>
            <a:r>
              <a:rPr lang="en-GB" sz="3200" dirty="0">
                <a:solidFill>
                  <a:schemeClr val="bg1"/>
                </a:solidFill>
                <a:latin typeface="Twinkl SemiBold" pitchFamily="2" charset="0"/>
              </a:rPr>
              <a:t>Mon, Tues, </a:t>
            </a:r>
            <a:r>
              <a:rPr lang="en-GB" sz="3200" dirty="0" smtClean="0">
                <a:solidFill>
                  <a:schemeClr val="bg1"/>
                </a:solidFill>
                <a:latin typeface="Twinkl SemiBold" pitchFamily="2" charset="0"/>
              </a:rPr>
              <a:t>Wed</a:t>
            </a:r>
            <a:endParaRPr lang="en-GB" sz="3200" dirty="0" smtClean="0">
              <a:solidFill>
                <a:schemeClr val="bg1"/>
              </a:solidFill>
              <a:latin typeface="Twinkl SemiBold" pitchFamily="2" charset="0"/>
            </a:endParaRPr>
          </a:p>
          <a:p>
            <a:r>
              <a:rPr lang="en-GB" sz="3200" dirty="0" smtClean="0">
                <a:solidFill>
                  <a:schemeClr val="bg1"/>
                </a:solidFill>
                <a:latin typeface="Twinkl SemiBold" pitchFamily="2" charset="0"/>
              </a:rPr>
              <a:t>Mrs </a:t>
            </a:r>
            <a:r>
              <a:rPr lang="en-GB" sz="3200" dirty="0">
                <a:solidFill>
                  <a:schemeClr val="bg1"/>
                </a:solidFill>
                <a:latin typeface="Twinkl SemiBold" pitchFamily="2" charset="0"/>
              </a:rPr>
              <a:t>Georgie </a:t>
            </a:r>
            <a:r>
              <a:rPr lang="en-GB" sz="3200" dirty="0" smtClean="0">
                <a:solidFill>
                  <a:schemeClr val="bg1"/>
                </a:solidFill>
                <a:latin typeface="Twinkl SemiBold" pitchFamily="2" charset="0"/>
              </a:rPr>
              <a:t>Cook:</a:t>
            </a:r>
            <a:r>
              <a:rPr lang="en-GB" sz="3200" dirty="0">
                <a:solidFill>
                  <a:schemeClr val="bg1"/>
                </a:solidFill>
                <a:latin typeface="Twinkl SemiBold" pitchFamily="2" charset="0"/>
              </a:rPr>
              <a:t/>
            </a:r>
            <a:br>
              <a:rPr lang="en-GB" sz="3200" dirty="0">
                <a:solidFill>
                  <a:schemeClr val="bg1"/>
                </a:solidFill>
                <a:latin typeface="Twinkl SemiBold" pitchFamily="2" charset="0"/>
              </a:rPr>
            </a:br>
            <a:r>
              <a:rPr lang="en-GB" sz="3200" dirty="0">
                <a:solidFill>
                  <a:schemeClr val="bg1"/>
                </a:solidFill>
                <a:latin typeface="Twinkl SemiBold" pitchFamily="2" charset="0"/>
              </a:rPr>
              <a:t>Thurs, </a:t>
            </a:r>
            <a:r>
              <a:rPr lang="en-GB" sz="3200" dirty="0" smtClean="0">
                <a:solidFill>
                  <a:schemeClr val="bg1"/>
                </a:solidFill>
                <a:latin typeface="Twinkl SemiBold" pitchFamily="2" charset="0"/>
              </a:rPr>
              <a:t>Friday</a:t>
            </a:r>
            <a:endParaRPr lang="en-GB" sz="3200" dirty="0" smtClean="0">
              <a:solidFill>
                <a:schemeClr val="bg1"/>
              </a:solidFill>
              <a:latin typeface="Twinkl SemiBold" pitchFamily="2" charset="0"/>
            </a:endParaRPr>
          </a:p>
          <a:p>
            <a:r>
              <a:rPr lang="en-GB" sz="3200" dirty="0" smtClean="0">
                <a:solidFill>
                  <a:schemeClr val="bg1"/>
                </a:solidFill>
                <a:latin typeface="Twinkl SemiBold" pitchFamily="2" charset="0"/>
              </a:rPr>
              <a:t>LSA</a:t>
            </a:r>
            <a:r>
              <a:rPr lang="en-GB" sz="3200" dirty="0">
                <a:solidFill>
                  <a:schemeClr val="bg1"/>
                </a:solidFill>
                <a:latin typeface="Twinkl SemiBold" pitchFamily="2" charset="0"/>
              </a:rPr>
              <a:t>: Mrs Mary King</a:t>
            </a:r>
            <a:endParaRPr lang="en-GB" sz="3200" dirty="0">
              <a:latin typeface="Twinkl SemiBold" pitchFamily="2" charset="0"/>
            </a:endParaRPr>
          </a:p>
        </p:txBody>
      </p:sp>
    </p:spTree>
    <p:extLst>
      <p:ext uri="{BB962C8B-B14F-4D97-AF65-F5344CB8AC3E}">
        <p14:creationId xmlns:p14="http://schemas.microsoft.com/office/powerpoint/2010/main" val="1577784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2080242"/>
              </p:ext>
            </p:extLst>
          </p:nvPr>
        </p:nvGraphicFramePr>
        <p:xfrm>
          <a:off x="460375" y="3692655"/>
          <a:ext cx="4843579" cy="2978754"/>
        </p:xfrm>
        <a:graphic>
          <a:graphicData uri="http://schemas.openxmlformats.org/drawingml/2006/table">
            <a:tbl>
              <a:tblPr firstRow="1" firstCol="1" lastRow="1" lastCol="1" bandRow="1" bandCol="1">
                <a:tableStyleId>{5C22544A-7EE6-4342-B048-85BDC9FD1C3A}</a:tableStyleId>
              </a:tblPr>
              <a:tblGrid>
                <a:gridCol w="928281">
                  <a:extLst>
                    <a:ext uri="{9D8B030D-6E8A-4147-A177-3AD203B41FA5}">
                      <a16:colId xmlns:a16="http://schemas.microsoft.com/office/drawing/2014/main" val="20000"/>
                    </a:ext>
                  </a:extLst>
                </a:gridCol>
                <a:gridCol w="3915298">
                  <a:extLst>
                    <a:ext uri="{9D8B030D-6E8A-4147-A177-3AD203B41FA5}">
                      <a16:colId xmlns:a16="http://schemas.microsoft.com/office/drawing/2014/main" val="20001"/>
                    </a:ext>
                  </a:extLst>
                </a:gridCol>
              </a:tblGrid>
              <a:tr h="452400">
                <a:tc gridSpan="2">
                  <a:txBody>
                    <a:bodyPr/>
                    <a:lstStyle/>
                    <a:p>
                      <a:pPr algn="just">
                        <a:lnSpc>
                          <a:spcPct val="115000"/>
                        </a:lnSpc>
                        <a:spcAft>
                          <a:spcPts val="0"/>
                        </a:spcAft>
                      </a:pPr>
                      <a:r>
                        <a:rPr lang="en-GB" sz="1200" dirty="0">
                          <a:effectLst/>
                        </a:rPr>
                        <a:t> I will take care of the school computers.</a:t>
                      </a:r>
                      <a:endParaRPr lang="en-GB" sz="1200" dirty="0">
                        <a:effectLst/>
                        <a:latin typeface="Verdana"/>
                        <a:ea typeface="Calibri"/>
                        <a:cs typeface="Arial"/>
                      </a:endParaRPr>
                    </a:p>
                  </a:txBody>
                  <a:tcPr marL="68580" marR="68580" marT="71755" marB="71755" anchor="ctr"/>
                </a:tc>
                <a:tc hMerge="1">
                  <a:txBody>
                    <a:bodyPr/>
                    <a:lstStyle/>
                    <a:p>
                      <a:endParaRPr lang="en-GB"/>
                    </a:p>
                  </a:txBody>
                  <a:tcPr/>
                </a:tc>
                <a:extLst>
                  <a:ext uri="{0D108BD9-81ED-4DB2-BD59-A6C34878D82A}">
                    <a16:rowId xmlns:a16="http://schemas.microsoft.com/office/drawing/2014/main" val="10000"/>
                  </a:ext>
                </a:extLst>
              </a:tr>
              <a:tr h="683536">
                <a:tc gridSpan="2">
                  <a:txBody>
                    <a:bodyPr/>
                    <a:lstStyle/>
                    <a:p>
                      <a:pPr algn="just">
                        <a:lnSpc>
                          <a:spcPct val="115000"/>
                        </a:lnSpc>
                        <a:spcAft>
                          <a:spcPts val="0"/>
                        </a:spcAft>
                      </a:pPr>
                      <a:r>
                        <a:rPr lang="en-GB" sz="1200" dirty="0">
                          <a:effectLst/>
                        </a:rPr>
                        <a:t>        I will only use the internet when an adult says I can.</a:t>
                      </a:r>
                      <a:endParaRPr lang="en-GB" sz="1000" dirty="0">
                        <a:effectLst/>
                        <a:latin typeface="Arial"/>
                        <a:ea typeface="Calibri"/>
                        <a:cs typeface="Times New Roman"/>
                      </a:endParaRPr>
                    </a:p>
                  </a:txBody>
                  <a:tcPr marL="68580" marR="68580" marT="71755" marB="71755" anchor="ctr"/>
                </a:tc>
                <a:tc hMerge="1">
                  <a:txBody>
                    <a:bodyPr/>
                    <a:lstStyle/>
                    <a:p>
                      <a:endParaRPr lang="en-GB"/>
                    </a:p>
                  </a:txBody>
                  <a:tcPr/>
                </a:tc>
                <a:extLst>
                  <a:ext uri="{0D108BD9-81ED-4DB2-BD59-A6C34878D82A}">
                    <a16:rowId xmlns:a16="http://schemas.microsoft.com/office/drawing/2014/main" val="10001"/>
                  </a:ext>
                </a:extLst>
              </a:tr>
              <a:tr h="475746">
                <a:tc>
                  <a:txBody>
                    <a:bodyPr/>
                    <a:lstStyle/>
                    <a:p>
                      <a:pPr algn="just">
                        <a:lnSpc>
                          <a:spcPct val="115000"/>
                        </a:lnSpc>
                        <a:spcAft>
                          <a:spcPts val="0"/>
                        </a:spcAft>
                      </a:pPr>
                      <a:endParaRPr lang="en-GB" sz="1200" dirty="0">
                        <a:effectLst/>
                        <a:latin typeface="Verdana"/>
                        <a:ea typeface="Calibri"/>
                        <a:cs typeface="Arial"/>
                      </a:endParaRPr>
                    </a:p>
                  </a:txBody>
                  <a:tcPr marL="68580" marR="68580" marT="71755" marB="71755" anchor="ctr"/>
                </a:tc>
                <a:tc>
                  <a:txBody>
                    <a:bodyPr/>
                    <a:lstStyle/>
                    <a:p>
                      <a:pPr algn="just">
                        <a:lnSpc>
                          <a:spcPct val="115000"/>
                        </a:lnSpc>
                        <a:spcAft>
                          <a:spcPts val="0"/>
                        </a:spcAft>
                      </a:pPr>
                      <a:r>
                        <a:rPr lang="en-GB" sz="1200" dirty="0" smtClean="0">
                          <a:effectLst/>
                        </a:rPr>
                        <a:t>I </a:t>
                      </a:r>
                      <a:r>
                        <a:rPr lang="en-GB" sz="1200" dirty="0">
                          <a:effectLst/>
                        </a:rPr>
                        <a:t>will tell an adult if I feel unsafe.</a:t>
                      </a:r>
                      <a:endParaRPr lang="en-GB" sz="1000" dirty="0">
                        <a:effectLst/>
                        <a:latin typeface="Arial"/>
                        <a:ea typeface="Calibri"/>
                        <a:cs typeface="Times New Roman"/>
                      </a:endParaRPr>
                    </a:p>
                  </a:txBody>
                  <a:tcPr marL="68580" marR="68580" marT="71755" marB="71755" anchor="ctr"/>
                </a:tc>
                <a:extLst>
                  <a:ext uri="{0D108BD9-81ED-4DB2-BD59-A6C34878D82A}">
                    <a16:rowId xmlns:a16="http://schemas.microsoft.com/office/drawing/2014/main" val="10002"/>
                  </a:ext>
                </a:extLst>
              </a:tr>
              <a:tr h="683536">
                <a:tc>
                  <a:txBody>
                    <a:bodyPr/>
                    <a:lstStyle/>
                    <a:p>
                      <a:pPr algn="just">
                        <a:lnSpc>
                          <a:spcPct val="115000"/>
                        </a:lnSpc>
                        <a:spcAft>
                          <a:spcPts val="0"/>
                        </a:spcAft>
                      </a:pPr>
                      <a:endParaRPr lang="en-GB" sz="1200">
                        <a:effectLst/>
                        <a:latin typeface="Verdana"/>
                        <a:ea typeface="Calibri"/>
                        <a:cs typeface="Arial"/>
                      </a:endParaRPr>
                    </a:p>
                  </a:txBody>
                  <a:tcPr marL="68580" marR="68580" marT="71755" marB="71755" anchor="ctr"/>
                </a:tc>
                <a:tc>
                  <a:txBody>
                    <a:bodyPr/>
                    <a:lstStyle/>
                    <a:p>
                      <a:pPr algn="just">
                        <a:lnSpc>
                          <a:spcPct val="115000"/>
                        </a:lnSpc>
                        <a:spcAft>
                          <a:spcPts val="0"/>
                        </a:spcAft>
                      </a:pPr>
                      <a:r>
                        <a:rPr lang="en-GB" sz="1200" dirty="0">
                          <a:effectLst/>
                        </a:rPr>
                        <a:t>I will not tell other people personal things about me.</a:t>
                      </a:r>
                      <a:endParaRPr lang="en-GB" sz="1000" dirty="0">
                        <a:effectLst/>
                        <a:latin typeface="Arial"/>
                        <a:ea typeface="Calibri"/>
                        <a:cs typeface="Times New Roman"/>
                      </a:endParaRPr>
                    </a:p>
                  </a:txBody>
                  <a:tcPr marL="68580" marR="68580" marT="71755" marB="71755" anchor="ctr"/>
                </a:tc>
                <a:extLst>
                  <a:ext uri="{0D108BD9-81ED-4DB2-BD59-A6C34878D82A}">
                    <a16:rowId xmlns:a16="http://schemas.microsoft.com/office/drawing/2014/main" val="10003"/>
                  </a:ext>
                </a:extLst>
              </a:tr>
              <a:tr h="683536">
                <a:tc>
                  <a:txBody>
                    <a:bodyPr/>
                    <a:lstStyle/>
                    <a:p>
                      <a:pPr algn="just">
                        <a:lnSpc>
                          <a:spcPct val="115000"/>
                        </a:lnSpc>
                        <a:spcAft>
                          <a:spcPts val="0"/>
                        </a:spcAft>
                      </a:pPr>
                      <a:endParaRPr lang="en-GB" sz="1200">
                        <a:effectLst/>
                        <a:latin typeface="Verdana"/>
                        <a:ea typeface="Calibri"/>
                        <a:cs typeface="Arial"/>
                      </a:endParaRPr>
                    </a:p>
                  </a:txBody>
                  <a:tcPr marL="68580" marR="68580" marT="71755" marB="71755" anchor="ctr"/>
                </a:tc>
                <a:tc>
                  <a:txBody>
                    <a:bodyPr/>
                    <a:lstStyle/>
                    <a:p>
                      <a:pPr algn="just">
                        <a:lnSpc>
                          <a:spcPct val="115000"/>
                        </a:lnSpc>
                        <a:spcAft>
                          <a:spcPts val="0"/>
                        </a:spcAft>
                      </a:pPr>
                      <a:r>
                        <a:rPr lang="en-GB" sz="1200" dirty="0">
                          <a:effectLst/>
                        </a:rPr>
                        <a:t>I will be polite and friendly when I write messages. </a:t>
                      </a:r>
                      <a:endParaRPr lang="en-GB" sz="1000" dirty="0">
                        <a:effectLst/>
                        <a:latin typeface="Arial"/>
                        <a:ea typeface="Calibri"/>
                        <a:cs typeface="Times New Roman"/>
                      </a:endParaRPr>
                    </a:p>
                  </a:txBody>
                  <a:tcPr marL="68580" marR="68580" marT="71755" marB="71755" anchor="ctr"/>
                </a:tc>
                <a:extLst>
                  <a:ext uri="{0D108BD9-81ED-4DB2-BD59-A6C34878D82A}">
                    <a16:rowId xmlns:a16="http://schemas.microsoft.com/office/drawing/2014/main" val="10004"/>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30613932"/>
              </p:ext>
            </p:extLst>
          </p:nvPr>
        </p:nvGraphicFramePr>
        <p:xfrm>
          <a:off x="5550216" y="3957636"/>
          <a:ext cx="3593784" cy="2750432"/>
        </p:xfrm>
        <a:graphic>
          <a:graphicData uri="http://schemas.openxmlformats.org/presentationml/2006/ole">
            <mc:AlternateContent xmlns:mc="http://schemas.openxmlformats.org/markup-compatibility/2006">
              <mc:Choice xmlns:v="urn:schemas-microsoft-com:vml" Requires="v">
                <p:oleObj spid="_x0000_s2139" name="Acrobat Document" r:id="rId3" imgW="7557840" imgH="10695960" progId="AcroExch.Document.11">
                  <p:embed/>
                </p:oleObj>
              </mc:Choice>
              <mc:Fallback>
                <p:oleObj name="Acrobat Document" r:id="rId3" imgW="7557840" imgH="1069596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216" y="3957636"/>
                        <a:ext cx="3593784" cy="2750432"/>
                      </a:xfrm>
                      <a:prstGeom prst="rect">
                        <a:avLst/>
                      </a:prstGeom>
                      <a:noFill/>
                    </p:spPr>
                  </p:pic>
                </p:oleObj>
              </mc:Fallback>
            </mc:AlternateContent>
          </a:graphicData>
        </a:graphic>
      </p:graphicFrame>
      <p:sp>
        <p:nvSpPr>
          <p:cNvPr id="7" name="Rectangle 8"/>
          <p:cNvSpPr>
            <a:spLocks noChangeArrowheads="1"/>
          </p:cNvSpPr>
          <p:nvPr/>
        </p:nvSpPr>
        <p:spPr bwMode="auto">
          <a:xfrm>
            <a:off x="1333500" y="3300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AutoShape 17" descr="Image result for hector prot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9" descr="Image result for hector protec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3010003"/>
            <a:ext cx="1970149" cy="847622"/>
          </a:xfrm>
          <a:prstGeom prst="rect">
            <a:avLst/>
          </a:prstGeom>
        </p:spPr>
      </p:pic>
      <p:sp>
        <p:nvSpPr>
          <p:cNvPr id="12" name="Title 1"/>
          <p:cNvSpPr txBox="1">
            <a:spLocks/>
          </p:cNvSpPr>
          <p:nvPr/>
        </p:nvSpPr>
        <p:spPr>
          <a:xfrm>
            <a:off x="612776" y="174160"/>
            <a:ext cx="7207658"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b="1" dirty="0" smtClean="0">
                <a:solidFill>
                  <a:schemeClr val="bg1"/>
                </a:solidFill>
                <a:latin typeface="Twinkl SemiBold" pitchFamily="2" charset="0"/>
              </a:rPr>
              <a:t>E-safety:</a:t>
            </a:r>
            <a:endParaRPr lang="en-GB" b="1" dirty="0">
              <a:solidFill>
                <a:schemeClr val="bg1"/>
              </a:solidFill>
              <a:latin typeface="Twinkl SemiBold" pitchFamily="2" charset="0"/>
            </a:endParaRPr>
          </a:p>
        </p:txBody>
      </p:sp>
      <p:sp>
        <p:nvSpPr>
          <p:cNvPr id="13" name="Content Placeholder 2"/>
          <p:cNvSpPr>
            <a:spLocks noGrp="1"/>
          </p:cNvSpPr>
          <p:nvPr>
            <p:ph idx="1"/>
          </p:nvPr>
        </p:nvSpPr>
        <p:spPr>
          <a:xfrm>
            <a:off x="307975" y="116632"/>
            <a:ext cx="8584505" cy="3841004"/>
          </a:xfrm>
        </p:spPr>
        <p:txBody>
          <a:bodyPr>
            <a:normAutofit/>
          </a:bodyPr>
          <a:lstStyle/>
          <a:p>
            <a:r>
              <a:rPr lang="en-GB" dirty="0" smtClean="0">
                <a:solidFill>
                  <a:schemeClr val="bg1"/>
                </a:solidFill>
                <a:latin typeface="Twinkl SemiBold" pitchFamily="2" charset="0"/>
              </a:rPr>
              <a:t>Children are taught how to keep themselves safe, whilst working online. They are reminded that these rules apply to both home and school life. </a:t>
            </a:r>
          </a:p>
          <a:p>
            <a:r>
              <a:rPr lang="en-GB" dirty="0" smtClean="0">
                <a:solidFill>
                  <a:schemeClr val="bg1"/>
                </a:solidFill>
                <a:latin typeface="Twinkl SemiBold" pitchFamily="2" charset="0"/>
              </a:rPr>
              <a:t>Below are examples of the language that children are used to hearing when talking about online safety. The dolphin is called ‘Hector the Protector’. Children are taught to click on Hector if they see something that makes them feel uncomfortable or scared. These ‘clicks’/reports are monitored and checked.</a:t>
            </a:r>
          </a:p>
          <a:p>
            <a:pPr marL="0" indent="0">
              <a:buNone/>
            </a:pPr>
            <a:r>
              <a:rPr lang="en-GB" dirty="0" smtClean="0">
                <a:solidFill>
                  <a:schemeClr val="bg1"/>
                </a:solidFill>
                <a:latin typeface="Twinkl SemiBold" pitchFamily="2" charset="0"/>
              </a:rPr>
              <a:t>. </a:t>
            </a:r>
            <a:endParaRPr lang="en-GB" dirty="0">
              <a:latin typeface="Twinkl SemiBold" pitchFamily="2" charset="0"/>
            </a:endParaRPr>
          </a:p>
        </p:txBody>
      </p:sp>
    </p:spTree>
    <p:extLst>
      <p:ext uri="{BB962C8B-B14F-4D97-AF65-F5344CB8AC3E}">
        <p14:creationId xmlns:p14="http://schemas.microsoft.com/office/powerpoint/2010/main" val="3787932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1619672" y="332656"/>
            <a:ext cx="5559719" cy="2664296"/>
          </a:xfrm>
          <a:prstGeom prst="rect">
            <a:avLst/>
          </a:prstGeom>
        </p:spPr>
        <p:txBody>
          <a:bodyPr vert="horz" lIns="91440" tIns="45720" rIns="91440" bIns="45720" rtlCol="0" anchor="b">
            <a:noAutofit/>
          </a:bodyPr>
          <a:lstStyle>
            <a:lvl1pPr algn="r" defTabSz="457200" rtl="0" eaLnBrk="1" latinLnBrk="0" hangingPunct="1">
              <a:spcBef>
                <a:spcPct val="0"/>
              </a:spcBef>
              <a:buNone/>
              <a:defRPr sz="3200" b="0" kern="1200" cap="none">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000" dirty="0" smtClean="0">
                <a:solidFill>
                  <a:schemeClr val="bg1"/>
                </a:solidFill>
                <a:latin typeface="Twinkl SemiBold" pitchFamily="2" charset="0"/>
              </a:rPr>
              <a:t>Thank you for reading. </a:t>
            </a:r>
          </a:p>
          <a:p>
            <a:pPr algn="ctr"/>
            <a:r>
              <a:rPr lang="en-GB" sz="3000" dirty="0" smtClean="0">
                <a:solidFill>
                  <a:schemeClr val="bg1"/>
                </a:solidFill>
                <a:latin typeface="Twinkl SemiBold" pitchFamily="2" charset="0"/>
              </a:rPr>
              <a:t>Please do email us if you have any questions.</a:t>
            </a:r>
          </a:p>
          <a:p>
            <a:pPr algn="ctr"/>
            <a:endParaRPr lang="en-GB" sz="3000" dirty="0">
              <a:solidFill>
                <a:schemeClr val="bg1"/>
              </a:solidFill>
            </a:endParaRPr>
          </a:p>
          <a:p>
            <a:pPr algn="ctr"/>
            <a:endParaRPr lang="en-GB" sz="3000" dirty="0">
              <a:solidFill>
                <a:schemeClr val="bg1"/>
              </a:solidFill>
            </a:endParaRPr>
          </a:p>
        </p:txBody>
      </p:sp>
      <p:pic>
        <p:nvPicPr>
          <p:cNvPr id="1029" name="Picture 5" descr="C:\Users\MarinaW\AppData\Local\Microsoft\Windows\Temporary Internet Files\Content.IE5\FRRV98UK\MC9000786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5" y="2530475"/>
            <a:ext cx="1857375" cy="39957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rinaW\AppData\Local\Microsoft\Windows\Temporary Internet Files\Content.IE5\NSB070E0\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1934" y="2729774"/>
            <a:ext cx="1622066" cy="39343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79712" y="2729774"/>
            <a:ext cx="5199679" cy="3416320"/>
          </a:xfrm>
          <a:prstGeom prst="rect">
            <a:avLst/>
          </a:prstGeom>
          <a:noFill/>
        </p:spPr>
        <p:txBody>
          <a:bodyPr wrap="square" rtlCol="0">
            <a:spAutoFit/>
          </a:bodyPr>
          <a:lstStyle/>
          <a:p>
            <a:r>
              <a:rPr lang="en-GB" dirty="0" smtClean="0">
                <a:hlinkClick r:id="rId4"/>
              </a:rPr>
              <a:t>chilyard@moss-lane.surrey.sch.uk</a:t>
            </a:r>
            <a:endParaRPr lang="en-GB" dirty="0" smtClean="0"/>
          </a:p>
          <a:p>
            <a:r>
              <a:rPr lang="en-GB" dirty="0" smtClean="0">
                <a:hlinkClick r:id="rId5"/>
              </a:rPr>
              <a:t>cbowes@moss-lane.surrey.sch.uk</a:t>
            </a:r>
            <a:endParaRPr lang="en-GB" dirty="0" smtClean="0"/>
          </a:p>
          <a:p>
            <a:r>
              <a:rPr lang="en-GB" dirty="0" smtClean="0">
                <a:hlinkClick r:id="rId6"/>
              </a:rPr>
              <a:t>mfox@moss-lane.surrey.sch.uk</a:t>
            </a:r>
            <a:endParaRPr lang="en-GB" dirty="0" smtClean="0"/>
          </a:p>
          <a:p>
            <a:r>
              <a:rPr lang="en-GB" dirty="0" smtClean="0">
                <a:hlinkClick r:id="rId7"/>
              </a:rPr>
              <a:t>gcook@moss-lane.surrey.sch.uk</a:t>
            </a:r>
            <a:endParaRPr lang="en-GB" dirty="0" smtClean="0"/>
          </a:p>
          <a:p>
            <a:endParaRPr lang="en-GB" dirty="0"/>
          </a:p>
          <a:p>
            <a:endParaRPr lang="en-GB" dirty="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957785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chemeClr val="bg1"/>
                </a:solidFill>
                <a:latin typeface="Twinkl SemiBold" pitchFamily="2" charset="0"/>
              </a:rPr>
              <a:t>Squirrels Class</a:t>
            </a:r>
            <a:endParaRPr lang="en-GB" b="1" u="sng" dirty="0">
              <a:solidFill>
                <a:schemeClr val="bg1"/>
              </a:solidFill>
              <a:latin typeface="Twinkl SemiBold" pitchFamily="2" charset="0"/>
            </a:endParaRPr>
          </a:p>
        </p:txBody>
      </p:sp>
      <p:sp>
        <p:nvSpPr>
          <p:cNvPr id="4" name="Title 1"/>
          <p:cNvSpPr txBox="1">
            <a:spLocks noGrp="1"/>
          </p:cNvSpPr>
          <p:nvPr>
            <p:ph idx="1"/>
          </p:nvPr>
        </p:nvSpPr>
        <p:spPr>
          <a:prstGeom prst="rect">
            <a:avLst/>
          </a:prstGeom>
        </p:spPr>
        <p:txBody>
          <a:bodyPr vert="horz" lIns="91440" tIns="45720" rIns="91440" bIns="45720" rtlCol="0" anchor="b">
            <a:noAutofit/>
          </a:bodyPr>
          <a:lstStyle>
            <a:lvl1pPr algn="l" defTabSz="457200" rtl="0" eaLnBrk="1" latinLnBrk="0" hangingPunct="1">
              <a:spcBef>
                <a:spcPct val="0"/>
              </a:spcBef>
              <a:buNone/>
              <a:defRPr sz="40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200" dirty="0" smtClean="0">
                <a:solidFill>
                  <a:schemeClr val="bg1"/>
                </a:solidFill>
                <a:latin typeface="Twinkl SemiBold" pitchFamily="2" charset="0"/>
              </a:rPr>
              <a:t>Teachers:</a:t>
            </a:r>
          </a:p>
          <a:p>
            <a:pPr marL="457200" indent="-457200">
              <a:buFont typeface="Arial" panose="020B0604020202020204" pitchFamily="34" charset="0"/>
              <a:buChar char="•"/>
            </a:pPr>
            <a:r>
              <a:rPr lang="en-GB" sz="3200" dirty="0" smtClean="0">
                <a:solidFill>
                  <a:schemeClr val="bg1"/>
                </a:solidFill>
                <a:latin typeface="Twinkl SemiBold" pitchFamily="2" charset="0"/>
              </a:rPr>
              <a:t>Miss Carol Bowes:</a:t>
            </a:r>
            <a:br>
              <a:rPr lang="en-GB" sz="3200" dirty="0" smtClean="0">
                <a:solidFill>
                  <a:schemeClr val="bg1"/>
                </a:solidFill>
                <a:latin typeface="Twinkl SemiBold" pitchFamily="2" charset="0"/>
              </a:rPr>
            </a:br>
            <a:r>
              <a:rPr lang="en-GB" sz="3200" dirty="0" smtClean="0">
                <a:solidFill>
                  <a:schemeClr val="bg1"/>
                </a:solidFill>
                <a:latin typeface="Twinkl SemiBold" pitchFamily="2" charset="0"/>
              </a:rPr>
              <a:t>Monday, Tuesday, </a:t>
            </a:r>
          </a:p>
          <a:p>
            <a:pPr marL="457200" indent="-457200">
              <a:buFont typeface="Arial" panose="020B0604020202020204" pitchFamily="34" charset="0"/>
              <a:buChar char="•"/>
            </a:pPr>
            <a:r>
              <a:rPr lang="en-GB" sz="3200" dirty="0" smtClean="0">
                <a:solidFill>
                  <a:schemeClr val="bg1"/>
                </a:solidFill>
                <a:latin typeface="Twinkl SemiBold" pitchFamily="2" charset="0"/>
              </a:rPr>
              <a:t>Miss Charlotte Hilyard:</a:t>
            </a:r>
            <a:br>
              <a:rPr lang="en-GB" sz="3200" dirty="0" smtClean="0">
                <a:solidFill>
                  <a:schemeClr val="bg1"/>
                </a:solidFill>
                <a:latin typeface="Twinkl SemiBold" pitchFamily="2" charset="0"/>
              </a:rPr>
            </a:br>
            <a:r>
              <a:rPr lang="en-GB" sz="3200" dirty="0" smtClean="0">
                <a:solidFill>
                  <a:schemeClr val="bg1"/>
                </a:solidFill>
                <a:latin typeface="Twinkl SemiBold" pitchFamily="2" charset="0"/>
              </a:rPr>
              <a:t>Wednesday, Thursday, Friday</a:t>
            </a:r>
            <a:endParaRPr lang="en-GB" dirty="0">
              <a:solidFill>
                <a:schemeClr val="bg1"/>
              </a:solidFill>
              <a:latin typeface="Twinkl SemiBold" pitchFamily="2" charset="0"/>
            </a:endParaRPr>
          </a:p>
          <a:p>
            <a:pPr marL="457200" indent="-457200">
              <a:buFont typeface="Arial" panose="020B0604020202020204" pitchFamily="34" charset="0"/>
              <a:buChar char="•"/>
            </a:pPr>
            <a:endParaRPr lang="en-GB" sz="2800" dirty="0" smtClean="0">
              <a:solidFill>
                <a:schemeClr val="bg1"/>
              </a:solidFill>
              <a:latin typeface="Twinkl SemiBold" pitchFamily="2" charset="0"/>
            </a:endParaRPr>
          </a:p>
          <a:p>
            <a:pPr marL="457200" indent="-457200">
              <a:buFont typeface="Arial" panose="020B0604020202020204" pitchFamily="34" charset="0"/>
              <a:buChar char="•"/>
            </a:pPr>
            <a:r>
              <a:rPr lang="en-GB" sz="3200" dirty="0" smtClean="0">
                <a:solidFill>
                  <a:schemeClr val="bg1"/>
                </a:solidFill>
                <a:latin typeface="Twinkl SemiBold" pitchFamily="2" charset="0"/>
              </a:rPr>
              <a:t>LSA: Ms Lois Pearson </a:t>
            </a:r>
            <a:endParaRPr lang="en-GB" sz="3200" dirty="0">
              <a:solidFill>
                <a:schemeClr val="bg1"/>
              </a:solidFill>
              <a:latin typeface="Twinkl SemiBold" pitchFamily="2" charset="0"/>
            </a:endParaRPr>
          </a:p>
          <a:p>
            <a:pPr marL="457200" indent="-457200">
              <a:buFont typeface="Arial" panose="020B0604020202020204" pitchFamily="34" charset="0"/>
              <a:buChar char="•"/>
            </a:pPr>
            <a:r>
              <a:rPr lang="en-GB" sz="3200" dirty="0" smtClean="0">
                <a:solidFill>
                  <a:schemeClr val="bg1"/>
                </a:solidFill>
                <a:latin typeface="Twinkl SemiBold" pitchFamily="2" charset="0"/>
              </a:rPr>
              <a:t>LSA: Ms Cheryl </a:t>
            </a:r>
            <a:r>
              <a:rPr lang="en-GB" sz="3200" dirty="0" err="1" smtClean="0">
                <a:solidFill>
                  <a:schemeClr val="bg1"/>
                </a:solidFill>
                <a:latin typeface="Twinkl SemiBold" pitchFamily="2" charset="0"/>
              </a:rPr>
              <a:t>Tickner</a:t>
            </a:r>
            <a:endParaRPr lang="en-GB" sz="3200" dirty="0">
              <a:solidFill>
                <a:schemeClr val="bg1"/>
              </a:solidFill>
              <a:latin typeface="Twinkl SemiBold" pitchFamily="2" charset="0"/>
            </a:endParaRPr>
          </a:p>
        </p:txBody>
      </p:sp>
    </p:spTree>
    <p:extLst>
      <p:ext uri="{BB962C8B-B14F-4D97-AF65-F5344CB8AC3E}">
        <p14:creationId xmlns:p14="http://schemas.microsoft.com/office/powerpoint/2010/main" val="233735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125113" cy="924475"/>
          </a:xfrm>
        </p:spPr>
        <p:txBody>
          <a:bodyPr/>
          <a:lstStyle/>
          <a:p>
            <a:r>
              <a:rPr lang="en-GB" dirty="0" smtClean="0"/>
              <a:t/>
            </a:r>
            <a:br>
              <a:rPr lang="en-GB" dirty="0" smtClean="0"/>
            </a:br>
            <a:r>
              <a:rPr lang="en-GB" b="1" dirty="0" smtClean="0">
                <a:solidFill>
                  <a:schemeClr val="bg1"/>
                </a:solidFill>
                <a:latin typeface="Twinkl SemiBold" pitchFamily="2" charset="0"/>
              </a:rPr>
              <a:t>Welcome to Year 1:</a:t>
            </a:r>
            <a:r>
              <a:rPr lang="en-GB" dirty="0" smtClean="0">
                <a:solidFill>
                  <a:schemeClr val="bg1"/>
                </a:solidFill>
                <a:latin typeface="Twinkl SemiBold" pitchFamily="2" charset="0"/>
              </a:rPr>
              <a:t/>
            </a:r>
            <a:br>
              <a:rPr lang="en-GB" dirty="0" smtClean="0">
                <a:solidFill>
                  <a:schemeClr val="bg1"/>
                </a:solidFill>
                <a:latin typeface="Twinkl SemiBold" pitchFamily="2" charset="0"/>
              </a:rPr>
            </a:br>
            <a:endParaRPr lang="en-GB" dirty="0">
              <a:solidFill>
                <a:schemeClr val="bg1"/>
              </a:solidFill>
              <a:latin typeface="Twinkl SemiBold" pitchFamily="2" charset="0"/>
            </a:endParaRPr>
          </a:p>
        </p:txBody>
      </p:sp>
      <p:sp>
        <p:nvSpPr>
          <p:cNvPr id="3" name="Content Placeholder 2"/>
          <p:cNvSpPr>
            <a:spLocks noGrp="1"/>
          </p:cNvSpPr>
          <p:nvPr>
            <p:ph idx="1"/>
          </p:nvPr>
        </p:nvSpPr>
        <p:spPr>
          <a:xfrm>
            <a:off x="395536" y="1556792"/>
            <a:ext cx="7920880" cy="4464496"/>
          </a:xfrm>
        </p:spPr>
        <p:txBody>
          <a:bodyPr>
            <a:normAutofit/>
          </a:bodyPr>
          <a:lstStyle/>
          <a:p>
            <a:r>
              <a:rPr lang="en-GB" sz="2100" dirty="0" smtClean="0">
                <a:solidFill>
                  <a:schemeClr val="bg1"/>
                </a:solidFill>
                <a:latin typeface="Twinkl SemiBold" pitchFamily="2" charset="0"/>
              </a:rPr>
              <a:t>This half term, much of our learning will focus on ensuring there is a smooth transition between EYFS and Key Stage One. Many lesson styles, routines and timetables are similar to those your children experienced when in the EYFS.</a:t>
            </a:r>
          </a:p>
          <a:p>
            <a:r>
              <a:rPr lang="en-GB" sz="2100" dirty="0" smtClean="0">
                <a:solidFill>
                  <a:schemeClr val="bg1"/>
                </a:solidFill>
                <a:latin typeface="Twinkl SemiBold" pitchFamily="2" charset="0"/>
              </a:rPr>
              <a:t>Your child has ample time to learn through play balanced with adult directed teaching sessions. </a:t>
            </a:r>
          </a:p>
          <a:p>
            <a:r>
              <a:rPr lang="en-GB" sz="2100" dirty="0" smtClean="0">
                <a:solidFill>
                  <a:schemeClr val="bg1"/>
                </a:solidFill>
                <a:latin typeface="Twinkl SemiBold" pitchFamily="2" charset="0"/>
              </a:rPr>
              <a:t>As the academic year progresses the Year One timetable will begin to change but opportunities to learn in practical ways will remain a high priority.</a:t>
            </a:r>
            <a:endParaRPr lang="en-GB" sz="2100" dirty="0">
              <a:solidFill>
                <a:schemeClr val="bg1"/>
              </a:solidFill>
              <a:latin typeface="Twinkl SemiBold" pitchFamily="2" charset="0"/>
            </a:endParaRPr>
          </a:p>
          <a:p>
            <a:r>
              <a:rPr lang="en-GB" sz="2100" dirty="0" smtClean="0">
                <a:solidFill>
                  <a:schemeClr val="bg1"/>
                </a:solidFill>
                <a:latin typeface="Twinkl SemiBold" pitchFamily="2" charset="0"/>
              </a:rPr>
              <a:t>All staff are mindful that the Summer Term for your children was not a ‘typical’ Summer Term in EYFS and are planning teaching and learning accordingly.     </a:t>
            </a:r>
          </a:p>
          <a:p>
            <a:pPr marL="0" indent="0">
              <a:buNone/>
            </a:pPr>
            <a:endParaRPr lang="en-GB" dirty="0" smtClean="0">
              <a:solidFill>
                <a:schemeClr val="bg1"/>
              </a:solidFill>
            </a:endParaRPr>
          </a:p>
        </p:txBody>
      </p:sp>
    </p:spTree>
    <p:extLst>
      <p:ext uri="{BB962C8B-B14F-4D97-AF65-F5344CB8AC3E}">
        <p14:creationId xmlns:p14="http://schemas.microsoft.com/office/powerpoint/2010/main" val="2838661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78" y="0"/>
            <a:ext cx="7125113" cy="924475"/>
          </a:xfrm>
        </p:spPr>
        <p:txBody>
          <a:bodyPr/>
          <a:lstStyle/>
          <a:p>
            <a:r>
              <a:rPr lang="en-GB" b="1" u="sng" dirty="0" smtClean="0">
                <a:solidFill>
                  <a:schemeClr val="bg1"/>
                </a:solidFill>
              </a:rPr>
              <a:t>Recovery Curriculum</a:t>
            </a:r>
            <a:endParaRPr lang="en-GB" b="1" u="sng" dirty="0">
              <a:solidFill>
                <a:schemeClr val="bg1"/>
              </a:solidFill>
            </a:endParaRPr>
          </a:p>
        </p:txBody>
      </p:sp>
      <p:sp>
        <p:nvSpPr>
          <p:cNvPr id="4" name="TextBox 3"/>
          <p:cNvSpPr txBox="1"/>
          <p:nvPr/>
        </p:nvSpPr>
        <p:spPr>
          <a:xfrm>
            <a:off x="179512" y="836712"/>
            <a:ext cx="8496944" cy="5078313"/>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rPr>
              <a:t>The government have frequently referred to a ‘recovery curriculum’ when talking about children returning to  more normal schooling after lockdown. A ‘recovery curriculum’ is not a set of learning  objectives </a:t>
            </a:r>
            <a:r>
              <a:rPr lang="en-GB" dirty="0">
                <a:solidFill>
                  <a:schemeClr val="bg1"/>
                </a:solidFill>
              </a:rPr>
              <a:t>that schools </a:t>
            </a:r>
            <a:r>
              <a:rPr lang="en-GB" dirty="0" smtClean="0">
                <a:solidFill>
                  <a:schemeClr val="bg1"/>
                </a:solidFill>
              </a:rPr>
              <a:t>have been directed to teach.</a:t>
            </a:r>
          </a:p>
          <a:p>
            <a:endParaRPr lang="en-GB" dirty="0" smtClean="0">
              <a:solidFill>
                <a:schemeClr val="bg1"/>
              </a:solidFill>
            </a:endParaRPr>
          </a:p>
          <a:p>
            <a:pPr marL="285750" indent="-285750">
              <a:buFont typeface="Arial" panose="020B0604020202020204" pitchFamily="34" charset="0"/>
              <a:buChar char="•"/>
            </a:pPr>
            <a:r>
              <a:rPr lang="en-GB" dirty="0" smtClean="0">
                <a:solidFill>
                  <a:schemeClr val="bg1"/>
                </a:solidFill>
              </a:rPr>
              <a:t>A ‘recovery curriculum’ refers to the adaptations schools are making to their established curriculum taking into consideration the extended school closure,  remote learning and the impact lockdown may have had on children's emotional well being, as well as their education.</a:t>
            </a:r>
          </a:p>
          <a:p>
            <a:endParaRPr lang="en-GB" dirty="0" smtClean="0">
              <a:solidFill>
                <a:schemeClr val="bg1"/>
              </a:solidFill>
            </a:endParaRPr>
          </a:p>
          <a:p>
            <a:pPr marL="285750" indent="-285750">
              <a:buFont typeface="Arial" panose="020B0604020202020204" pitchFamily="34" charset="0"/>
              <a:buChar char="•"/>
            </a:pPr>
            <a:r>
              <a:rPr lang="en-GB" dirty="0" smtClean="0">
                <a:solidFill>
                  <a:schemeClr val="bg1"/>
                </a:solidFill>
              </a:rPr>
              <a:t>Each September, staff at Moss Lane carry out teacher led assessments over the first few weeks of the Autumn term. The findings of these assessments give a clear baseline of where the children are working at. It identifies the next steps of learning that need to take place, highlights those children who are ready to move on and those who would benefit from time to embed existing knowledge and skills even further.</a:t>
            </a:r>
          </a:p>
        </p:txBody>
      </p:sp>
    </p:spTree>
    <p:extLst>
      <p:ext uri="{BB962C8B-B14F-4D97-AF65-F5344CB8AC3E}">
        <p14:creationId xmlns:p14="http://schemas.microsoft.com/office/powerpoint/2010/main" val="1384495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89" y="0"/>
            <a:ext cx="7125113" cy="924475"/>
          </a:xfrm>
        </p:spPr>
        <p:txBody>
          <a:bodyPr/>
          <a:lstStyle/>
          <a:p>
            <a:r>
              <a:rPr lang="en-GB" b="1" u="sng" dirty="0" smtClean="0">
                <a:solidFill>
                  <a:schemeClr val="bg1"/>
                </a:solidFill>
              </a:rPr>
              <a:t>Recovery Curriculum</a:t>
            </a:r>
            <a:endParaRPr lang="en-GB" b="1" u="sng" dirty="0">
              <a:solidFill>
                <a:schemeClr val="bg1"/>
              </a:solidFill>
            </a:endParaRPr>
          </a:p>
        </p:txBody>
      </p:sp>
      <p:sp>
        <p:nvSpPr>
          <p:cNvPr id="5" name="TextBox 4"/>
          <p:cNvSpPr txBox="1"/>
          <p:nvPr/>
        </p:nvSpPr>
        <p:spPr>
          <a:xfrm>
            <a:off x="179512" y="920096"/>
            <a:ext cx="8856984" cy="590931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solidFill>
              </a:rPr>
              <a:t>As part of our recovery curriculum these teacher led assessments have taken place as normal with particular focus on phonics, reading and maths skills</a:t>
            </a:r>
            <a:r>
              <a:rPr lang="en-GB" dirty="0" smtClean="0">
                <a:solidFill>
                  <a:schemeClr val="bg1"/>
                </a:solidFill>
              </a:rPr>
              <a:t>.</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smtClean="0">
                <a:solidFill>
                  <a:schemeClr val="bg1"/>
                </a:solidFill>
              </a:rPr>
              <a:t>We are planning and timetabling in ample PHSE learning opportunities allowing the children to explore and unpick their experiences during lockdown.</a:t>
            </a:r>
            <a:r>
              <a:rPr lang="en-GB" dirty="0">
                <a:solidFill>
                  <a:schemeClr val="bg1"/>
                </a:solidFill>
              </a:rPr>
              <a:t> </a:t>
            </a:r>
            <a:r>
              <a:rPr lang="en-GB" dirty="0" smtClean="0">
                <a:solidFill>
                  <a:schemeClr val="bg1"/>
                </a:solidFill>
              </a:rPr>
              <a:t>In school experiences are also allowing for </a:t>
            </a:r>
            <a:r>
              <a:rPr lang="en-GB" dirty="0">
                <a:solidFill>
                  <a:schemeClr val="bg1"/>
                </a:solidFill>
              </a:rPr>
              <a:t>children to </a:t>
            </a:r>
            <a:r>
              <a:rPr lang="en-GB" dirty="0" smtClean="0">
                <a:solidFill>
                  <a:schemeClr val="bg1"/>
                </a:solidFill>
              </a:rPr>
              <a:t>       re-establish </a:t>
            </a:r>
            <a:r>
              <a:rPr lang="en-GB" dirty="0">
                <a:solidFill>
                  <a:schemeClr val="bg1"/>
                </a:solidFill>
              </a:rPr>
              <a:t>friendships and </a:t>
            </a:r>
            <a:r>
              <a:rPr lang="en-GB" dirty="0" smtClean="0">
                <a:solidFill>
                  <a:schemeClr val="bg1"/>
                </a:solidFill>
              </a:rPr>
              <a:t>rehearsal of </a:t>
            </a:r>
            <a:r>
              <a:rPr lang="en-GB" dirty="0">
                <a:solidFill>
                  <a:schemeClr val="bg1"/>
                </a:solidFill>
              </a:rPr>
              <a:t>vital social skills</a:t>
            </a:r>
            <a:r>
              <a:rPr lang="en-GB" dirty="0" smtClean="0">
                <a:solidFill>
                  <a:schemeClr val="bg1"/>
                </a:solidFill>
              </a:rPr>
              <a:t>.</a:t>
            </a:r>
          </a:p>
          <a:p>
            <a:endParaRPr lang="en-GB" dirty="0" smtClean="0">
              <a:solidFill>
                <a:schemeClr val="bg1"/>
              </a:solidFill>
            </a:endParaRPr>
          </a:p>
          <a:p>
            <a:pPr marL="285750" indent="-285750">
              <a:buFont typeface="Arial" panose="020B0604020202020204" pitchFamily="34" charset="0"/>
              <a:buChar char="•"/>
            </a:pPr>
            <a:r>
              <a:rPr lang="en-GB" dirty="0" smtClean="0">
                <a:solidFill>
                  <a:schemeClr val="bg1"/>
                </a:solidFill>
              </a:rPr>
              <a:t>The recovery curriculum has a strong focus on the children's well being. This includes giving them time to re-establish effective learning behaviours to ensure any new learning will be received and embedded effectively.</a:t>
            </a:r>
          </a:p>
          <a:p>
            <a:endParaRPr lang="en-GB" dirty="0" smtClean="0">
              <a:solidFill>
                <a:schemeClr val="bg1"/>
              </a:solidFill>
            </a:endParaRPr>
          </a:p>
          <a:p>
            <a:pPr marL="285750" indent="-285750">
              <a:buFont typeface="Arial" panose="020B0604020202020204" pitchFamily="34" charset="0"/>
              <a:buChar char="•"/>
            </a:pPr>
            <a:r>
              <a:rPr lang="en-GB" dirty="0" smtClean="0">
                <a:solidFill>
                  <a:schemeClr val="bg1"/>
                </a:solidFill>
              </a:rPr>
              <a:t>Year one children are swiftly recapping phonics skills that were taught prior to school closure. This is to ensure this knowledge is embedded and children are using it independently in both reading and writing. It is ‘normal’ that phonics phases are recapped at the start of a new school year; this does not have a detrimental impact on children achieving end of year expectations.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3950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125113" cy="924475"/>
          </a:xfrm>
        </p:spPr>
        <p:txBody>
          <a:bodyPr/>
          <a:lstStyle/>
          <a:p>
            <a:r>
              <a:rPr lang="en-GB" dirty="0" smtClean="0"/>
              <a:t/>
            </a:r>
            <a:br>
              <a:rPr lang="en-GB" dirty="0" smtClean="0"/>
            </a:br>
            <a:r>
              <a:rPr lang="en-GB" b="1" u="sng" dirty="0" smtClean="0">
                <a:solidFill>
                  <a:schemeClr val="bg1"/>
                </a:solidFill>
                <a:latin typeface="Twinkl SemiBold" pitchFamily="2" charset="0"/>
              </a:rPr>
              <a:t>Topics and learning in Year 1</a:t>
            </a:r>
            <a:r>
              <a:rPr lang="en-GB" dirty="0" smtClean="0">
                <a:solidFill>
                  <a:schemeClr val="bg1"/>
                </a:solidFill>
                <a:latin typeface="Twinkl SemiBold" pitchFamily="2" charset="0"/>
              </a:rPr>
              <a:t/>
            </a:r>
            <a:br>
              <a:rPr lang="en-GB" dirty="0" smtClean="0">
                <a:solidFill>
                  <a:schemeClr val="bg1"/>
                </a:solidFill>
                <a:latin typeface="Twinkl SemiBold" pitchFamily="2" charset="0"/>
              </a:rPr>
            </a:br>
            <a:endParaRPr lang="en-GB" dirty="0">
              <a:solidFill>
                <a:schemeClr val="bg1"/>
              </a:solidFill>
              <a:latin typeface="Twinkl SemiBold" pitchFamily="2" charset="0"/>
            </a:endParaRPr>
          </a:p>
        </p:txBody>
      </p:sp>
      <p:sp>
        <p:nvSpPr>
          <p:cNvPr id="3" name="Content Placeholder 2"/>
          <p:cNvSpPr>
            <a:spLocks noGrp="1"/>
          </p:cNvSpPr>
          <p:nvPr>
            <p:ph idx="1"/>
          </p:nvPr>
        </p:nvSpPr>
        <p:spPr>
          <a:xfrm>
            <a:off x="107504" y="1185123"/>
            <a:ext cx="8856984" cy="5484237"/>
          </a:xfrm>
        </p:spPr>
        <p:txBody>
          <a:bodyPr anchor="t">
            <a:normAutofit/>
          </a:bodyPr>
          <a:lstStyle/>
          <a:p>
            <a:r>
              <a:rPr lang="en-GB" sz="2100" dirty="0" smtClean="0">
                <a:solidFill>
                  <a:schemeClr val="bg1"/>
                </a:solidFill>
                <a:latin typeface="Twinkl SemiBold" pitchFamily="2" charset="0"/>
              </a:rPr>
              <a:t>Our topics this year are: </a:t>
            </a:r>
          </a:p>
          <a:p>
            <a:pPr marL="0" indent="0" algn="ctr">
              <a:buNone/>
            </a:pPr>
            <a:r>
              <a:rPr lang="en-GB" sz="2100" dirty="0" smtClean="0">
                <a:solidFill>
                  <a:schemeClr val="bg1"/>
                </a:solidFill>
                <a:latin typeface="Twinkl SemiBold" pitchFamily="2" charset="0"/>
              </a:rPr>
              <a:t>Busy Bodies; </a:t>
            </a:r>
          </a:p>
          <a:p>
            <a:pPr marL="0" indent="0" algn="ctr">
              <a:buNone/>
            </a:pPr>
            <a:r>
              <a:rPr lang="en-GB" sz="2100" dirty="0" smtClean="0">
                <a:solidFill>
                  <a:schemeClr val="bg1"/>
                </a:solidFill>
                <a:latin typeface="Twinkl SemiBold" pitchFamily="2" charset="0"/>
              </a:rPr>
              <a:t>Let’s Celebrate!; </a:t>
            </a:r>
          </a:p>
          <a:p>
            <a:pPr marL="0" indent="0" algn="ctr">
              <a:buNone/>
            </a:pPr>
            <a:r>
              <a:rPr lang="en-GB" sz="2100" dirty="0" smtClean="0">
                <a:solidFill>
                  <a:schemeClr val="bg1"/>
                </a:solidFill>
                <a:latin typeface="Twinkl SemiBold" pitchFamily="2" charset="0"/>
              </a:rPr>
              <a:t>Commotion in the Ocean; </a:t>
            </a:r>
          </a:p>
          <a:p>
            <a:pPr marL="0" indent="0" algn="ctr">
              <a:buNone/>
            </a:pPr>
            <a:r>
              <a:rPr lang="en-GB" sz="2100" dirty="0" smtClean="0">
                <a:solidFill>
                  <a:schemeClr val="bg1"/>
                </a:solidFill>
                <a:latin typeface="Twinkl SemiBold" pitchFamily="2" charset="0"/>
              </a:rPr>
              <a:t>I’ll Huff and I’ll Puff; What’s at the Bottom of my Garden? </a:t>
            </a:r>
          </a:p>
          <a:p>
            <a:pPr marL="0" indent="0" algn="ctr">
              <a:buNone/>
            </a:pPr>
            <a:r>
              <a:rPr lang="en-GB" sz="2100" dirty="0" smtClean="0">
                <a:solidFill>
                  <a:schemeClr val="bg1"/>
                </a:solidFill>
                <a:latin typeface="Twinkl SemiBold" pitchFamily="2" charset="0"/>
              </a:rPr>
              <a:t>Backpacks and Passports.</a:t>
            </a:r>
          </a:p>
          <a:p>
            <a:r>
              <a:rPr lang="en-GB" sz="2100" dirty="0" smtClean="0">
                <a:solidFill>
                  <a:schemeClr val="bg1"/>
                </a:solidFill>
                <a:latin typeface="Twinkl SemiBold" pitchFamily="2" charset="0"/>
              </a:rPr>
              <a:t>The teaching and learning in these topics covers science, history, geography, art &amp; DT and RE.</a:t>
            </a:r>
          </a:p>
          <a:p>
            <a:r>
              <a:rPr lang="en-GB" sz="2100" dirty="0" smtClean="0">
                <a:solidFill>
                  <a:schemeClr val="bg1"/>
                </a:solidFill>
                <a:latin typeface="Twinkl SemiBold" pitchFamily="2" charset="0"/>
              </a:rPr>
              <a:t>Children will develop investigation skills and discover ways to find out new information.</a:t>
            </a:r>
          </a:p>
          <a:p>
            <a:r>
              <a:rPr lang="en-GB" sz="2100" dirty="0" smtClean="0">
                <a:solidFill>
                  <a:schemeClr val="bg1"/>
                </a:solidFill>
                <a:latin typeface="Twinkl SemiBold" pitchFamily="2" charset="0"/>
              </a:rPr>
              <a:t>At Moss Lane we work hard to provide a number of cross curricular links (linking subjects together).</a:t>
            </a:r>
          </a:p>
          <a:p>
            <a:endParaRPr lang="en-GB" sz="2100" dirty="0" smtClean="0">
              <a:solidFill>
                <a:schemeClr val="bg1"/>
              </a:solidFill>
              <a:latin typeface="Twinkl SemiBold" pitchFamily="2" charset="0"/>
            </a:endParaRPr>
          </a:p>
          <a:p>
            <a:endParaRPr lang="en-GB" sz="2100" dirty="0" smtClean="0">
              <a:solidFill>
                <a:schemeClr val="bg1"/>
              </a:solidFill>
            </a:endParaRPr>
          </a:p>
          <a:p>
            <a:endParaRPr lang="en-GB" sz="2100" dirty="0" smtClean="0">
              <a:solidFill>
                <a:schemeClr val="bg1"/>
              </a:solidFill>
            </a:endParaRPr>
          </a:p>
          <a:p>
            <a:pPr marL="0" indent="0">
              <a:buNone/>
            </a:pPr>
            <a:endParaRPr lang="en-GB" dirty="0" smtClean="0">
              <a:solidFill>
                <a:schemeClr val="bg1"/>
              </a:solidFill>
            </a:endParaRPr>
          </a:p>
        </p:txBody>
      </p:sp>
    </p:spTree>
    <p:extLst>
      <p:ext uri="{BB962C8B-B14F-4D97-AF65-F5344CB8AC3E}">
        <p14:creationId xmlns:p14="http://schemas.microsoft.com/office/powerpoint/2010/main" val="986130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125113" cy="924475"/>
          </a:xfrm>
        </p:spPr>
        <p:txBody>
          <a:bodyPr/>
          <a:lstStyle/>
          <a:p>
            <a:r>
              <a:rPr lang="en-GB" dirty="0" smtClean="0"/>
              <a:t/>
            </a:r>
            <a:br>
              <a:rPr lang="en-GB" dirty="0" smtClean="0"/>
            </a:br>
            <a:r>
              <a:rPr lang="en-GB" b="1" u="sng" dirty="0" smtClean="0">
                <a:solidFill>
                  <a:schemeClr val="bg1"/>
                </a:solidFill>
                <a:latin typeface="Twinkl SemiBold" pitchFamily="2" charset="0"/>
              </a:rPr>
              <a:t>Topics and learning in Year 1</a:t>
            </a:r>
            <a:r>
              <a:rPr lang="en-GB" dirty="0" smtClean="0">
                <a:solidFill>
                  <a:schemeClr val="bg1"/>
                </a:solidFill>
                <a:latin typeface="Twinkl SemiBold" pitchFamily="2" charset="0"/>
              </a:rPr>
              <a:t/>
            </a:r>
            <a:br>
              <a:rPr lang="en-GB" dirty="0" smtClean="0">
                <a:solidFill>
                  <a:schemeClr val="bg1"/>
                </a:solidFill>
                <a:latin typeface="Twinkl SemiBold" pitchFamily="2" charset="0"/>
              </a:rPr>
            </a:br>
            <a:endParaRPr lang="en-GB" dirty="0">
              <a:solidFill>
                <a:schemeClr val="bg1"/>
              </a:solidFill>
              <a:latin typeface="Twinkl SemiBold" pitchFamily="2" charset="0"/>
            </a:endParaRPr>
          </a:p>
        </p:txBody>
      </p:sp>
      <p:sp>
        <p:nvSpPr>
          <p:cNvPr id="3" name="Content Placeholder 2"/>
          <p:cNvSpPr>
            <a:spLocks noGrp="1"/>
          </p:cNvSpPr>
          <p:nvPr>
            <p:ph idx="1"/>
          </p:nvPr>
        </p:nvSpPr>
        <p:spPr>
          <a:xfrm>
            <a:off x="107504" y="1185123"/>
            <a:ext cx="8856984" cy="5484237"/>
          </a:xfrm>
        </p:spPr>
        <p:txBody>
          <a:bodyPr anchor="t">
            <a:normAutofit fontScale="92500" lnSpcReduction="10000"/>
          </a:bodyPr>
          <a:lstStyle/>
          <a:p>
            <a:endParaRPr lang="en-GB" sz="2100" dirty="0" smtClean="0">
              <a:solidFill>
                <a:schemeClr val="bg1"/>
              </a:solidFill>
              <a:latin typeface="Twinkl SemiBold" pitchFamily="2" charset="0"/>
            </a:endParaRPr>
          </a:p>
          <a:p>
            <a:r>
              <a:rPr lang="en-GB" sz="2100" dirty="0" smtClean="0">
                <a:solidFill>
                  <a:schemeClr val="bg1"/>
                </a:solidFill>
                <a:latin typeface="Twinkl SemiBold" pitchFamily="2" charset="0"/>
              </a:rPr>
              <a:t>In Maths children will explore addition and subtraction (and the symbols associated with each). </a:t>
            </a:r>
          </a:p>
          <a:p>
            <a:r>
              <a:rPr lang="en-GB" sz="2100" dirty="0" smtClean="0">
                <a:solidFill>
                  <a:schemeClr val="bg1"/>
                </a:solidFill>
                <a:latin typeface="Twinkl SemiBold" pitchFamily="2" charset="0"/>
              </a:rPr>
              <a:t>There will be a focus on Place Value. Children will learn how to identify and explain how many tens and ones are in numbers.</a:t>
            </a:r>
          </a:p>
          <a:p>
            <a:r>
              <a:rPr lang="en-GB" sz="2100" dirty="0" smtClean="0">
                <a:solidFill>
                  <a:schemeClr val="bg1"/>
                </a:solidFill>
                <a:latin typeface="Twinkl SemiBold" pitchFamily="2" charset="0"/>
              </a:rPr>
              <a:t>The children will be counting up to/across 100. They will learn how to read </a:t>
            </a:r>
            <a:r>
              <a:rPr lang="en-GB" sz="2100" dirty="0" smtClean="0">
                <a:solidFill>
                  <a:schemeClr val="bg1"/>
                </a:solidFill>
                <a:latin typeface="Twinkl SemiBold" pitchFamily="2" charset="0"/>
              </a:rPr>
              <a:t>and </a:t>
            </a:r>
            <a:r>
              <a:rPr lang="en-GB" sz="2100" dirty="0" smtClean="0">
                <a:solidFill>
                  <a:schemeClr val="bg1"/>
                </a:solidFill>
                <a:latin typeface="Twinkl SemiBold" pitchFamily="2" charset="0"/>
              </a:rPr>
              <a:t>represent these numbers.</a:t>
            </a:r>
            <a:endParaRPr lang="en-GB" sz="2100" dirty="0" smtClean="0">
              <a:solidFill>
                <a:schemeClr val="bg1"/>
              </a:solidFill>
              <a:latin typeface="Twinkl SemiBold" pitchFamily="2" charset="0"/>
            </a:endParaRPr>
          </a:p>
          <a:p>
            <a:r>
              <a:rPr lang="en-GB" sz="2100" dirty="0" smtClean="0">
                <a:solidFill>
                  <a:schemeClr val="bg1"/>
                </a:solidFill>
                <a:latin typeface="Twinkl SemiBold" pitchFamily="2" charset="0"/>
              </a:rPr>
              <a:t>Learning to count in 1s, 2s, 5s, and 10s</a:t>
            </a:r>
            <a:r>
              <a:rPr lang="en-GB" sz="2100" dirty="0">
                <a:solidFill>
                  <a:schemeClr val="bg1"/>
                </a:solidFill>
                <a:latin typeface="Twinkl SemiBold" pitchFamily="2" charset="0"/>
              </a:rPr>
              <a:t> </a:t>
            </a:r>
            <a:r>
              <a:rPr lang="en-GB" sz="2100" dirty="0" smtClean="0">
                <a:solidFill>
                  <a:schemeClr val="bg1"/>
                </a:solidFill>
                <a:latin typeface="Twinkl SemiBold" pitchFamily="2" charset="0"/>
              </a:rPr>
              <a:t>is a key skill in Year One.</a:t>
            </a:r>
          </a:p>
          <a:p>
            <a:r>
              <a:rPr lang="en-GB" sz="2100" dirty="0" smtClean="0">
                <a:solidFill>
                  <a:schemeClr val="bg1"/>
                </a:solidFill>
                <a:latin typeface="Twinkl SemiBold" pitchFamily="2" charset="0"/>
              </a:rPr>
              <a:t>The children will secure their knowledge of number bonds to 10 and become familiar with number bonds to 20. They will learn how to use this knowledge in calculations.</a:t>
            </a:r>
          </a:p>
          <a:p>
            <a:r>
              <a:rPr lang="en-GB" sz="2100" dirty="0" smtClean="0">
                <a:solidFill>
                  <a:schemeClr val="bg1"/>
                </a:solidFill>
                <a:latin typeface="Twinkl SemiBold" pitchFamily="2" charset="0"/>
              </a:rPr>
              <a:t>They will also look at 2D and 3D shapes and their properties. The children will explore measure for length, capacity and mass using non standard units. Lessons will also cover Time and Money. </a:t>
            </a:r>
          </a:p>
          <a:p>
            <a:r>
              <a:rPr lang="en-GB" sz="2100" dirty="0" smtClean="0">
                <a:solidFill>
                  <a:schemeClr val="bg1"/>
                </a:solidFill>
                <a:latin typeface="Twinkl SemiBold" pitchFamily="2" charset="0"/>
              </a:rPr>
              <a:t>As the year progresses children will be encouraged to record their maths work in numerals</a:t>
            </a:r>
            <a:r>
              <a:rPr lang="en-GB" sz="2100" dirty="0" smtClean="0">
                <a:solidFill>
                  <a:schemeClr val="bg1"/>
                </a:solidFill>
                <a:latin typeface="Twinkl SemiBold" pitchFamily="2" charset="0"/>
              </a:rPr>
              <a:t>, symbols and words. Forming numerals is rehearsed in year one.</a:t>
            </a:r>
            <a:endParaRPr lang="en-GB" sz="2100" dirty="0" smtClean="0">
              <a:solidFill>
                <a:schemeClr val="bg1"/>
              </a:solidFill>
              <a:latin typeface="Twinkl SemiBold" pitchFamily="2" charset="0"/>
            </a:endParaRPr>
          </a:p>
          <a:p>
            <a:endParaRPr lang="en-GB" sz="2100" dirty="0" smtClean="0">
              <a:solidFill>
                <a:schemeClr val="bg1"/>
              </a:solidFill>
            </a:endParaRPr>
          </a:p>
          <a:p>
            <a:endParaRPr lang="en-GB" sz="2100" dirty="0" smtClean="0">
              <a:solidFill>
                <a:schemeClr val="bg1"/>
              </a:solidFill>
            </a:endParaRPr>
          </a:p>
          <a:p>
            <a:pPr marL="0" indent="0">
              <a:buNone/>
            </a:pPr>
            <a:endParaRPr lang="en-GB" dirty="0" smtClean="0">
              <a:solidFill>
                <a:schemeClr val="bg1"/>
              </a:solidFill>
            </a:endParaRPr>
          </a:p>
        </p:txBody>
      </p:sp>
    </p:spTree>
    <p:extLst>
      <p:ext uri="{BB962C8B-B14F-4D97-AF65-F5344CB8AC3E}">
        <p14:creationId xmlns:p14="http://schemas.microsoft.com/office/powerpoint/2010/main" val="2357809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125113" cy="924475"/>
          </a:xfrm>
        </p:spPr>
        <p:txBody>
          <a:bodyPr/>
          <a:lstStyle/>
          <a:p>
            <a:r>
              <a:rPr lang="en-GB" dirty="0" smtClean="0"/>
              <a:t/>
            </a:r>
            <a:br>
              <a:rPr lang="en-GB" dirty="0" smtClean="0"/>
            </a:br>
            <a:r>
              <a:rPr lang="en-GB" b="1" u="sng" dirty="0" smtClean="0">
                <a:solidFill>
                  <a:schemeClr val="bg1"/>
                </a:solidFill>
                <a:latin typeface="Twinkl SemiBold" pitchFamily="2" charset="0"/>
              </a:rPr>
              <a:t>Topics and learning in Year 1</a:t>
            </a:r>
            <a:r>
              <a:rPr lang="en-GB" dirty="0" smtClean="0">
                <a:solidFill>
                  <a:schemeClr val="bg1"/>
                </a:solidFill>
                <a:latin typeface="Twinkl SemiBold" pitchFamily="2" charset="0"/>
              </a:rPr>
              <a:t/>
            </a:r>
            <a:br>
              <a:rPr lang="en-GB" dirty="0" smtClean="0">
                <a:solidFill>
                  <a:schemeClr val="bg1"/>
                </a:solidFill>
                <a:latin typeface="Twinkl SemiBold" pitchFamily="2" charset="0"/>
              </a:rPr>
            </a:br>
            <a:endParaRPr lang="en-GB" dirty="0">
              <a:solidFill>
                <a:schemeClr val="bg1"/>
              </a:solidFill>
              <a:latin typeface="Twinkl SemiBold" pitchFamily="2" charset="0"/>
            </a:endParaRPr>
          </a:p>
        </p:txBody>
      </p:sp>
      <p:sp>
        <p:nvSpPr>
          <p:cNvPr id="3" name="Content Placeholder 2"/>
          <p:cNvSpPr>
            <a:spLocks noGrp="1"/>
          </p:cNvSpPr>
          <p:nvPr>
            <p:ph idx="1"/>
          </p:nvPr>
        </p:nvSpPr>
        <p:spPr>
          <a:xfrm>
            <a:off x="105664" y="908720"/>
            <a:ext cx="8856984" cy="5484237"/>
          </a:xfrm>
        </p:spPr>
        <p:txBody>
          <a:bodyPr anchor="t">
            <a:normAutofit fontScale="92500"/>
          </a:bodyPr>
          <a:lstStyle/>
          <a:p>
            <a:pPr marL="0" indent="0">
              <a:buNone/>
            </a:pPr>
            <a:endParaRPr lang="en-GB" sz="2100" dirty="0" smtClean="0">
              <a:solidFill>
                <a:schemeClr val="bg1"/>
              </a:solidFill>
              <a:latin typeface="Twinkl SemiBold" pitchFamily="2" charset="0"/>
            </a:endParaRPr>
          </a:p>
          <a:p>
            <a:r>
              <a:rPr lang="en-GB" sz="2100" dirty="0" smtClean="0">
                <a:solidFill>
                  <a:schemeClr val="bg1"/>
                </a:solidFill>
                <a:latin typeface="Twinkl SemiBold" pitchFamily="2" charset="0"/>
              </a:rPr>
              <a:t>In English, children will continue to expand and apply their phonic knowledge in both reading and writing. </a:t>
            </a:r>
          </a:p>
          <a:p>
            <a:r>
              <a:rPr lang="en-GB" sz="2100" dirty="0" smtClean="0">
                <a:solidFill>
                  <a:schemeClr val="bg1"/>
                </a:solidFill>
                <a:latin typeface="Twinkl SemiBold" pitchFamily="2" charset="0"/>
              </a:rPr>
              <a:t>They will be encouraged to write in full sentences, eventually using capital letters and full stops accurately. </a:t>
            </a:r>
            <a:r>
              <a:rPr lang="en-GB" sz="2100" dirty="0" smtClean="0">
                <a:solidFill>
                  <a:schemeClr val="bg1"/>
                </a:solidFill>
                <a:latin typeface="Twinkl SemiBold" pitchFamily="2" charset="0"/>
              </a:rPr>
              <a:t>Some children will be using question marks and exclamation marks effectively by the end of year one.</a:t>
            </a:r>
            <a:endParaRPr lang="en-GB" sz="2100" dirty="0" smtClean="0">
              <a:solidFill>
                <a:schemeClr val="bg1"/>
              </a:solidFill>
              <a:latin typeface="Twinkl SemiBold" pitchFamily="2" charset="0"/>
            </a:endParaRPr>
          </a:p>
          <a:p>
            <a:r>
              <a:rPr lang="en-GB" sz="2100" dirty="0" smtClean="0">
                <a:solidFill>
                  <a:schemeClr val="bg1"/>
                </a:solidFill>
                <a:latin typeface="Twinkl SemiBold" pitchFamily="2" charset="0"/>
              </a:rPr>
              <a:t>They will be encouraged to become effective authors/writers by exploring how </a:t>
            </a:r>
            <a:r>
              <a:rPr lang="en-GB" sz="2100" dirty="0" smtClean="0">
                <a:solidFill>
                  <a:schemeClr val="bg1"/>
                </a:solidFill>
                <a:latin typeface="Twinkl SemiBold" pitchFamily="2" charset="0"/>
              </a:rPr>
              <a:t>nouns, </a:t>
            </a:r>
            <a:r>
              <a:rPr lang="en-GB" sz="2100" dirty="0" smtClean="0">
                <a:solidFill>
                  <a:schemeClr val="bg1"/>
                </a:solidFill>
                <a:latin typeface="Twinkl SemiBold" pitchFamily="2" charset="0"/>
              </a:rPr>
              <a:t>adjectives and verbs impact their writing. </a:t>
            </a:r>
          </a:p>
          <a:p>
            <a:r>
              <a:rPr lang="en-GB" sz="2100" dirty="0" smtClean="0">
                <a:solidFill>
                  <a:schemeClr val="bg1"/>
                </a:solidFill>
                <a:latin typeface="Twinkl SemiBold" pitchFamily="2" charset="0"/>
              </a:rPr>
              <a:t>By the end of the year children will be encourage to produce slightly longer pieces of writing. </a:t>
            </a:r>
            <a:r>
              <a:rPr lang="en-GB" sz="2100" dirty="0" smtClean="0">
                <a:solidFill>
                  <a:schemeClr val="bg1"/>
                </a:solidFill>
                <a:latin typeface="Twinkl SemiBold" pitchFamily="2" charset="0"/>
              </a:rPr>
              <a:t>This will be supported by lots of talk and planning opportunities.</a:t>
            </a:r>
            <a:endParaRPr lang="en-GB" sz="2100" dirty="0" smtClean="0">
              <a:solidFill>
                <a:schemeClr val="bg1"/>
              </a:solidFill>
              <a:latin typeface="Twinkl SemiBold" pitchFamily="2" charset="0"/>
            </a:endParaRPr>
          </a:p>
          <a:p>
            <a:r>
              <a:rPr lang="en-GB" sz="2100" dirty="0" smtClean="0">
                <a:solidFill>
                  <a:schemeClr val="bg1"/>
                </a:solidFill>
                <a:latin typeface="Twinkl SemiBold" pitchFamily="2" charset="0"/>
              </a:rPr>
              <a:t>Children will experience reading and writing a variety of genres.</a:t>
            </a:r>
          </a:p>
          <a:p>
            <a:r>
              <a:rPr lang="en-GB" sz="2100" dirty="0" smtClean="0">
                <a:solidFill>
                  <a:schemeClr val="bg1"/>
                </a:solidFill>
                <a:latin typeface="Twinkl SemiBold" pitchFamily="2" charset="0"/>
              </a:rPr>
              <a:t>Phonics will still be a key in spelling but children will be taught an increasing number of words that they will be expected to recall correctly from memory.</a:t>
            </a:r>
          </a:p>
          <a:p>
            <a:endParaRPr lang="en-GB" sz="2100" dirty="0" smtClean="0">
              <a:solidFill>
                <a:schemeClr val="bg1"/>
              </a:solidFill>
            </a:endParaRPr>
          </a:p>
          <a:p>
            <a:endParaRPr lang="en-GB" sz="2100" dirty="0" smtClean="0">
              <a:solidFill>
                <a:schemeClr val="bg1"/>
              </a:solidFill>
            </a:endParaRPr>
          </a:p>
          <a:p>
            <a:pPr marL="0" indent="0">
              <a:buNone/>
            </a:pPr>
            <a:endParaRPr lang="en-GB" dirty="0" smtClean="0">
              <a:solidFill>
                <a:schemeClr val="bg1"/>
              </a:solidFill>
            </a:endParaRPr>
          </a:p>
        </p:txBody>
      </p:sp>
    </p:spTree>
    <p:extLst>
      <p:ext uri="{BB962C8B-B14F-4D97-AF65-F5344CB8AC3E}">
        <p14:creationId xmlns:p14="http://schemas.microsoft.com/office/powerpoint/2010/main" val="787290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1276</TotalTime>
  <Words>2303</Words>
  <Application>Microsoft Office PowerPoint</Application>
  <PresentationFormat>On-screen Show (4:3)</PresentationFormat>
  <Paragraphs>141</Paragraphs>
  <Slides>21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Calibri</vt:lpstr>
      <vt:lpstr>Comic Sans MS</vt:lpstr>
      <vt:lpstr>Courier New</vt:lpstr>
      <vt:lpstr>Times New Roman</vt:lpstr>
      <vt:lpstr>Trebuchet MS</vt:lpstr>
      <vt:lpstr>Twinkl SemiBold</vt:lpstr>
      <vt:lpstr>Verdana</vt:lpstr>
      <vt:lpstr>Wingdings 2</vt:lpstr>
      <vt:lpstr>Autumn</vt:lpstr>
      <vt:lpstr>Acrobat Document</vt:lpstr>
      <vt:lpstr> </vt:lpstr>
      <vt:lpstr>Foxes Class</vt:lpstr>
      <vt:lpstr>Squirrels Class</vt:lpstr>
      <vt:lpstr> Welcome to Year 1: </vt:lpstr>
      <vt:lpstr>Recovery Curriculum</vt:lpstr>
      <vt:lpstr>Recovery Curriculum</vt:lpstr>
      <vt:lpstr> Topics and learning in Year 1 </vt:lpstr>
      <vt:lpstr> Topics and learning in Year 1 </vt:lpstr>
      <vt:lpstr> Topics and learning in Year 1 </vt:lpstr>
      <vt:lpstr> Topics and learning in Year 1 </vt:lpstr>
      <vt:lpstr>Letter formation /Handwriting</vt:lpstr>
      <vt:lpstr>Karate Maths</vt:lpstr>
      <vt:lpstr>Home learning</vt:lpstr>
      <vt:lpstr>Woodland school</vt:lpstr>
      <vt:lpstr>Things to consider</vt:lpstr>
      <vt:lpstr>Things to consider</vt:lpstr>
      <vt:lpstr>Children’s belongings</vt:lpstr>
      <vt:lpstr>Food and drink</vt:lpstr>
      <vt:lpstr>Extra Curricular Activities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1  Welcome to Foxes Class and Squirrels Class</dc:title>
  <dc:creator>Marina White</dc:creator>
  <cp:lastModifiedBy>Amy Betterton</cp:lastModifiedBy>
  <cp:revision>121</cp:revision>
  <cp:lastPrinted>2017-09-19T16:52:00Z</cp:lastPrinted>
  <dcterms:created xsi:type="dcterms:W3CDTF">2013-09-14T12:29:12Z</dcterms:created>
  <dcterms:modified xsi:type="dcterms:W3CDTF">2020-09-21T20:16:56Z</dcterms:modified>
</cp:coreProperties>
</file>