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9" r:id="rId3"/>
    <p:sldId id="276" r:id="rId4"/>
    <p:sldId id="277" r:id="rId5"/>
    <p:sldId id="257" r:id="rId6"/>
    <p:sldId id="271" r:id="rId7"/>
    <p:sldId id="258" r:id="rId8"/>
    <p:sldId id="273" r:id="rId9"/>
    <p:sldId id="264" r:id="rId10"/>
    <p:sldId id="259" r:id="rId11"/>
    <p:sldId id="268" r:id="rId12"/>
    <p:sldId id="270" r:id="rId13"/>
    <p:sldId id="274" r:id="rId14"/>
    <p:sldId id="263" r:id="rId15"/>
    <p:sldId id="260" r:id="rId16"/>
    <p:sldId id="269" r:id="rId17"/>
    <p:sldId id="267" r:id="rId18"/>
    <p:sldId id="27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0000"/>
    <a:srgbClr val="F0EEEA"/>
    <a:srgbClr val="92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43" autoAdjust="0"/>
    <p:restoredTop sz="88677" autoAdjust="0"/>
  </p:normalViewPr>
  <p:slideViewPr>
    <p:cSldViewPr snapToGrid="0">
      <p:cViewPr varScale="1">
        <p:scale>
          <a:sx n="104" d="100"/>
          <a:sy n="104" d="100"/>
        </p:scale>
        <p:origin x="138" y="288"/>
      </p:cViewPr>
      <p:guideLst/>
    </p:cSldViewPr>
  </p:slideViewPr>
  <p:outlineViewPr>
    <p:cViewPr>
      <p:scale>
        <a:sx n="33" d="100"/>
        <a:sy n="33" d="100"/>
      </p:scale>
      <p:origin x="0" y="-313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6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A77CF7-E5D1-4E2D-9BDD-25AD765FEB8E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FAECB-C9B8-4389-B76A-DCA17D4A50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948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FAECB-C9B8-4389-B76A-DCA17D4A507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6718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FAECB-C9B8-4389-B76A-DCA17D4A507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5738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FAECB-C9B8-4389-B76A-DCA17D4A507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8402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FAECB-C9B8-4389-B76A-DCA17D4A507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5012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FAECB-C9B8-4389-B76A-DCA17D4A507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2873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FAECB-C9B8-4389-B76A-DCA17D4A507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7199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FAECB-C9B8-4389-B76A-DCA17D4A507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070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FAECB-C9B8-4389-B76A-DCA17D4A507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601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FAECB-C9B8-4389-B76A-DCA17D4A5076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648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FAECB-C9B8-4389-B76A-DCA17D4A507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995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FAECB-C9B8-4389-B76A-DCA17D4A507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594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FAECB-C9B8-4389-B76A-DCA17D4A507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111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FAECB-C9B8-4389-B76A-DCA17D4A507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671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FAECB-C9B8-4389-B76A-DCA17D4A507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209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FAECB-C9B8-4389-B76A-DCA17D4A507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8055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FAECB-C9B8-4389-B76A-DCA17D4A507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072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FAECB-C9B8-4389-B76A-DCA17D4A507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787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CFE-5908-4A73-84D1-9AE7BDC3867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F359-9BB3-4C66-A377-A0C3542F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44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CFE-5908-4A73-84D1-9AE7BDC3867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F359-9BB3-4C66-A377-A0C3542F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0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CFE-5908-4A73-84D1-9AE7BDC3867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F359-9BB3-4C66-A377-A0C3542F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064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CFE-5908-4A73-84D1-9AE7BDC3867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F359-9BB3-4C66-A377-A0C3542F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719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CFE-5908-4A73-84D1-9AE7BDC3867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F359-9BB3-4C66-A377-A0C3542F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210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CFE-5908-4A73-84D1-9AE7BDC3867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F359-9BB3-4C66-A377-A0C3542F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35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CFE-5908-4A73-84D1-9AE7BDC3867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F359-9BB3-4C66-A377-A0C3542F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114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CFE-5908-4A73-84D1-9AE7BDC3867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F359-9BB3-4C66-A377-A0C3542F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13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CFE-5908-4A73-84D1-9AE7BDC3867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F359-9BB3-4C66-A377-A0C3542F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33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CFE-5908-4A73-84D1-9AE7BDC3867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F359-9BB3-4C66-A377-A0C3542F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69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CFE-5908-4A73-84D1-9AE7BDC3867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F359-9BB3-4C66-A377-A0C3542F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36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50000"/>
              </a:schemeClr>
            </a:gs>
            <a:gs pos="74000">
              <a:schemeClr val="bg1">
                <a:lumMod val="65000"/>
              </a:schemeClr>
            </a:gs>
            <a:gs pos="8300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DACFE-5908-4A73-84D1-9AE7BDC3867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0F359-9BB3-4C66-A377-A0C3542FB4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59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rningpartners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218" y="4745196"/>
            <a:ext cx="2286000" cy="1508105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750244" y="-244523"/>
            <a:ext cx="9144000" cy="2387600"/>
          </a:xfrm>
        </p:spPr>
        <p:txBody>
          <a:bodyPr>
            <a:normAutofit/>
          </a:bodyPr>
          <a:lstStyle/>
          <a:p>
            <a:r>
              <a:rPr lang="en-GB" b="1" u="sng" dirty="0" smtClean="0">
                <a:solidFill>
                  <a:srgbClr val="A4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Moss Lane School </a:t>
            </a:r>
            <a:r>
              <a:rPr lang="en-GB" b="1" u="sng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GB" b="1" u="sng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GB" b="1" u="sng" dirty="0"/>
          </a:p>
        </p:txBody>
      </p:sp>
      <p:sp>
        <p:nvSpPr>
          <p:cNvPr id="10" name="Rectangle 9"/>
          <p:cNvSpPr/>
          <p:nvPr/>
        </p:nvSpPr>
        <p:spPr>
          <a:xfrm>
            <a:off x="3048000" y="2690336"/>
            <a:ext cx="813219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GB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28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Learning  </a:t>
            </a:r>
            <a:r>
              <a:rPr lang="en-GB" sz="2800" b="1" smtClean="0">
                <a:latin typeface="Verdana" panose="020B0604030504040204" pitchFamily="34" charset="0"/>
                <a:ea typeface="Verdana" panose="020B0604030504040204" pitchFamily="34" charset="0"/>
              </a:rPr>
              <a:t>Partners public  </a:t>
            </a:r>
            <a:r>
              <a:rPr lang="en-GB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consultation </a:t>
            </a:r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1870" y="1777289"/>
            <a:ext cx="1920747" cy="2217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15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707" y="-153349"/>
            <a:ext cx="10515600" cy="1325563"/>
          </a:xfrm>
        </p:spPr>
        <p:txBody>
          <a:bodyPr/>
          <a:lstStyle/>
          <a:p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Advantages &amp; Disadvantages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023" y="829559"/>
            <a:ext cx="5759777" cy="60284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u="sng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Advantages </a:t>
            </a:r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More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freedom and autonomy to drive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Moss Lane’s school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improvement so that it impacts directly on children’s learning and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outcomes.</a:t>
            </a:r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Improved outcomes and curriculum resources. </a:t>
            </a:r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Greater ability to recruit and retain staff. Staff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and leadership development opportunities across a group of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schools.</a:t>
            </a:r>
            <a:endParaRPr lang="en-GB" sz="1600" dirty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Full say in how our income from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DfE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is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spent.</a:t>
            </a:r>
            <a:endParaRPr lang="en-GB" sz="1600" dirty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broader range of opportunities for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children. </a:t>
            </a:r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en-GB" sz="16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Being able to share good practice amongst other schools.</a:t>
            </a:r>
            <a:endParaRPr lang="en-GB" sz="1600" dirty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Opportunity to set the schemes of delegation and control measures to ensure accountability within the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MAT. </a:t>
            </a:r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Being in control of Moss Lane School children’s future and not being ‘done to’.</a:t>
            </a:r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Greater collaboration and sharing of expertise and skills. </a:t>
            </a:r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Cost saving and efficiencies.</a:t>
            </a:r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Quality of leadership and governance.</a:t>
            </a:r>
          </a:p>
          <a:p>
            <a:endParaRPr lang="en-US" sz="1600" dirty="0" smtClean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en-US" sz="1600" dirty="0" smtClean="0">
              <a:solidFill>
                <a:srgbClr val="A4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 smtClean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83750" y="920652"/>
            <a:ext cx="6096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GB" b="1" u="sng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Disadvantages</a:t>
            </a:r>
            <a:r>
              <a:rPr lang="en-GB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Adapting to new procedures and protocols.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Possible reduction in autonomy.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Reduced control over finances.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Didn’t make financial gains anticipated. </a:t>
            </a:r>
            <a:endParaRPr lang="en-GB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Increased statutory requirements e.g. </a:t>
            </a:r>
            <a:r>
              <a:rPr lang="en-US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accounting.</a:t>
            </a:r>
            <a:endParaRPr lang="en-GB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Need to fulfill all employer liabilities, many of which are currently provided by the local </a:t>
            </a:r>
            <a:r>
              <a:rPr lang="en-US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authority.</a:t>
            </a:r>
            <a:endParaRPr lang="en-GB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More direct control from </a:t>
            </a:r>
            <a:r>
              <a:rPr lang="en-US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DfE</a:t>
            </a:r>
            <a:r>
              <a:rPr lang="en-US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en-US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There is no evidence that by simply becoming an academy you will raise pupil </a:t>
            </a:r>
            <a:r>
              <a:rPr lang="en-US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outcomes.</a:t>
            </a:r>
            <a:endParaRPr lang="en-US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 divorce! If we sign up there is no going back in the legal </a:t>
            </a:r>
            <a:r>
              <a:rPr lang="en-US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agreement.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Potential staff concerns.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Hidden costs.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Takes longer to get things done.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848" y="0"/>
            <a:ext cx="1015152" cy="1172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07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GB" sz="6000" b="1" dirty="0">
                <a:latin typeface="Verdana" panose="020B0604030504040204" pitchFamily="34" charset="0"/>
                <a:ea typeface="Verdana" panose="020B0604030504040204" pitchFamily="34" charset="0"/>
              </a:rPr>
              <a:t>Moss Lane School</a:t>
            </a:r>
            <a:br>
              <a:rPr lang="en-GB" sz="60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Finances </a:t>
            </a:r>
            <a:r>
              <a:rPr lang="en-GB" dirty="0">
                <a:solidFill>
                  <a:srgbClr val="482979"/>
                </a:solidFill>
              </a:rPr>
              <a:t/>
            </a:r>
            <a:br>
              <a:rPr lang="en-GB" dirty="0">
                <a:solidFill>
                  <a:srgbClr val="482979"/>
                </a:solidFill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en-GB" sz="2900" dirty="0" smtClean="0">
                <a:latin typeface="Verdana" panose="020B0604030504040204" pitchFamily="34" charset="0"/>
                <a:ea typeface="Verdana" panose="020B0604030504040204" pitchFamily="34" charset="0"/>
              </a:rPr>
              <a:t>All schools (maintained and academy) are allocated the same funding on a per-pupil basis.</a:t>
            </a:r>
          </a:p>
          <a:p>
            <a:pPr marL="0" indent="0" algn="just">
              <a:buNone/>
            </a:pPr>
            <a:endParaRPr lang="en-GB" sz="2900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en-GB" sz="2900" dirty="0" smtClean="0">
                <a:latin typeface="Verdana" panose="020B0604030504040204" pitchFamily="34" charset="0"/>
                <a:ea typeface="Verdana" panose="020B0604030504040204" pitchFamily="34" charset="0"/>
              </a:rPr>
              <a:t>Most of this money is ‘delegated’ to Moss Lane's </a:t>
            </a:r>
            <a:r>
              <a:rPr lang="en-GB" sz="29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Headteacher</a:t>
            </a:r>
            <a:r>
              <a:rPr lang="en-GB" sz="2900" dirty="0" smtClean="0">
                <a:latin typeface="Verdana" panose="020B0604030504040204" pitchFamily="34" charset="0"/>
                <a:ea typeface="Verdana" panose="020B0604030504040204" pitchFamily="34" charset="0"/>
              </a:rPr>
              <a:t> and Governing Body to spend on:-</a:t>
            </a:r>
          </a:p>
          <a:p>
            <a:pPr algn="just"/>
            <a:endParaRPr lang="en-GB" sz="29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 algn="just"/>
            <a:r>
              <a:rPr lang="en-GB" sz="2900" dirty="0" smtClean="0">
                <a:latin typeface="Verdana" panose="020B0604030504040204" pitchFamily="34" charset="0"/>
                <a:ea typeface="Verdana" panose="020B0604030504040204" pitchFamily="34" charset="0"/>
              </a:rPr>
              <a:t>Staff salaries, National Insurance   and pension contributions</a:t>
            </a:r>
          </a:p>
          <a:p>
            <a:pPr marL="742950" lvl="1" indent="-285750" algn="just"/>
            <a:endParaRPr lang="en-GB" sz="29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 algn="just"/>
            <a:r>
              <a:rPr lang="en-GB" sz="2900" dirty="0" smtClean="0">
                <a:latin typeface="Verdana" panose="020B0604030504040204" pitchFamily="34" charset="0"/>
                <a:ea typeface="Verdana" panose="020B0604030504040204" pitchFamily="34" charset="0"/>
              </a:rPr>
              <a:t>Curriculum resources (e.g. textbooks, materials, ICT)</a:t>
            </a:r>
          </a:p>
          <a:p>
            <a:pPr marL="742950" lvl="1" indent="-285750" algn="just"/>
            <a:endParaRPr lang="en-GB" sz="29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 algn="just"/>
            <a:r>
              <a:rPr lang="en-GB" sz="2900" dirty="0" smtClean="0">
                <a:latin typeface="Verdana" panose="020B0604030504040204" pitchFamily="34" charset="0"/>
                <a:ea typeface="Verdana" panose="020B0604030504040204" pitchFamily="34" charset="0"/>
              </a:rPr>
              <a:t>Cleaning</a:t>
            </a:r>
          </a:p>
          <a:p>
            <a:pPr marL="742950" lvl="1" indent="-285750" algn="just"/>
            <a:endParaRPr lang="en-GB" sz="29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 algn="just"/>
            <a:r>
              <a:rPr lang="en-GB" sz="2900" dirty="0" smtClean="0">
                <a:latin typeface="Verdana" panose="020B0604030504040204" pitchFamily="34" charset="0"/>
                <a:ea typeface="Verdana" panose="020B0604030504040204" pitchFamily="34" charset="0"/>
              </a:rPr>
              <a:t>Building and grounds maintenance</a:t>
            </a:r>
          </a:p>
          <a:p>
            <a:pPr marL="742950" lvl="1" indent="-285750" algn="just"/>
            <a:endParaRPr lang="en-GB" sz="29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 algn="just"/>
            <a:r>
              <a:rPr lang="en-GB" sz="2900" dirty="0" smtClean="0">
                <a:latin typeface="Verdana" panose="020B0604030504040204" pitchFamily="34" charset="0"/>
                <a:ea typeface="Verdana" panose="020B0604030504040204" pitchFamily="34" charset="0"/>
              </a:rPr>
              <a:t>Utilities, insurance, business rates</a:t>
            </a:r>
          </a:p>
          <a:p>
            <a:pPr marL="742950" lvl="1" indent="-285750" algn="just"/>
            <a:endParaRPr lang="en-GB" sz="29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 algn="just"/>
            <a:r>
              <a:rPr lang="en-GB" sz="2900" dirty="0" smtClean="0">
                <a:latin typeface="Verdana" panose="020B0604030504040204" pitchFamily="34" charset="0"/>
                <a:ea typeface="Verdana" panose="020B0604030504040204" pitchFamily="34" charset="0"/>
              </a:rPr>
              <a:t>Admin supplies, printing</a:t>
            </a:r>
          </a:p>
          <a:p>
            <a:pPr marL="457200" lvl="1" indent="0" algn="just">
              <a:buNone/>
            </a:pPr>
            <a:endParaRPr lang="en-GB" sz="2900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1" indent="0" algn="just">
              <a:buNone/>
            </a:pPr>
            <a:endParaRPr lang="en-GB" sz="2900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en-GB" sz="2900" dirty="0" smtClean="0">
                <a:latin typeface="Verdana" panose="020B0604030504040204" pitchFamily="34" charset="0"/>
                <a:ea typeface="Verdana" panose="020B0604030504040204" pitchFamily="34" charset="0"/>
              </a:rPr>
              <a:t>A  % portion paid to Surrey County Council to provide support services such as: school improvement; HR, legal and financial advice; payroll; financial audit</a:t>
            </a:r>
            <a:r>
              <a:rPr lang="en-GB" sz="2900" smtClean="0">
                <a:latin typeface="Verdana" panose="020B0604030504040204" pitchFamily="34" charset="0"/>
                <a:ea typeface="Verdana" panose="020B0604030504040204" pitchFamily="34" charset="0"/>
              </a:rPr>
              <a:t>; data </a:t>
            </a:r>
            <a:r>
              <a:rPr lang="en-GB" sz="2900" dirty="0" smtClean="0">
                <a:latin typeface="Verdana" panose="020B0604030504040204" pitchFamily="34" charset="0"/>
                <a:ea typeface="Verdana" panose="020B0604030504040204" pitchFamily="34" charset="0"/>
              </a:rPr>
              <a:t>collection; admissions, compliance duties. </a:t>
            </a:r>
            <a:r>
              <a:rPr lang="en-GB" sz="29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Etc</a:t>
            </a:r>
            <a:r>
              <a:rPr lang="en-GB" sz="29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algn="just"/>
            <a:endParaRPr lang="en-GB" sz="2900" dirty="0" smtClean="0"/>
          </a:p>
          <a:p>
            <a:pPr algn="just"/>
            <a:endParaRPr lang="en-GB" sz="2900" dirty="0" smtClean="0"/>
          </a:p>
          <a:p>
            <a:pPr algn="just"/>
            <a:endParaRPr lang="en-GB" sz="2900" dirty="0" smtClean="0"/>
          </a:p>
          <a:p>
            <a:pPr algn="just"/>
            <a:endParaRPr lang="en-GB" dirty="0" smtClean="0"/>
          </a:p>
          <a:p>
            <a:pPr algn="just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89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Why does joining </a:t>
            </a:r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Learning Partners  improve our </a:t>
            </a: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financial position?</a:t>
            </a:r>
            <a:r>
              <a:rPr lang="en-GB" dirty="0">
                <a:solidFill>
                  <a:srgbClr val="482979"/>
                </a:solidFill>
              </a:rPr>
              <a:t/>
            </a:r>
            <a:br>
              <a:rPr lang="en-GB" dirty="0">
                <a:solidFill>
                  <a:srgbClr val="482979"/>
                </a:solidFill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The services are better value for money</a:t>
            </a:r>
          </a:p>
          <a:p>
            <a:pPr marL="357188" algn="just"/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We may see a small cost increase, but will receive services that are tailored to our needs and more closely meet our requirements.</a:t>
            </a:r>
          </a:p>
          <a:p>
            <a:pPr marL="342900" indent="-342900" algn="just">
              <a:buFont typeface="+mj-lt"/>
              <a:buAutoNum type="arabicPeriod"/>
            </a:pPr>
            <a:endParaRPr lang="en-GB" sz="11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 typeface="+mj-lt"/>
              <a:buAutoNum type="arabicPeriod" startAt="2"/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We will generate savings by working together</a:t>
            </a:r>
          </a:p>
          <a:p>
            <a:pPr marL="357188" algn="just"/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Working together will increase our buying-power and our pool of in-house expertise. By purchasing together and sharing specialist knowledge and equipment, we will generate efficiency savings (such benefits have already materialised from us working together over the recent months).</a:t>
            </a:r>
          </a:p>
          <a:p>
            <a:pPr marL="357188" algn="just"/>
            <a:r>
              <a:rPr lang="en-GB" i="1" dirty="0">
                <a:latin typeface="Verdana" panose="020B0604030504040204" pitchFamily="34" charset="0"/>
                <a:ea typeface="Verdana" panose="020B0604030504040204" pitchFamily="34" charset="0"/>
              </a:rPr>
              <a:t>These savings will allow the school to spend its </a:t>
            </a:r>
            <a:r>
              <a:rPr lang="en-GB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96% </a:t>
            </a:r>
            <a:r>
              <a:rPr lang="en-GB" i="1" dirty="0">
                <a:latin typeface="Verdana" panose="020B0604030504040204" pitchFamily="34" charset="0"/>
                <a:ea typeface="Verdana" panose="020B0604030504040204" pitchFamily="34" charset="0"/>
              </a:rPr>
              <a:t>budget share more effectively for the benefit of pupils.</a:t>
            </a:r>
          </a:p>
          <a:p>
            <a:pPr marL="342900" indent="-342900" algn="just">
              <a:buFont typeface="+mj-lt"/>
              <a:buAutoNum type="arabicPeriod"/>
            </a:pPr>
            <a:endParaRPr lang="en-GB" sz="11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 typeface="+mj-lt"/>
              <a:buAutoNum type="arabicPeriod" startAt="3"/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The MAT is able to access additional funding streams</a:t>
            </a:r>
          </a:p>
          <a:p>
            <a:pPr marL="357188" algn="just"/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MATs are able to access funding streams that are not available to local authorities or maintained schools. For example,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MAT’S  can submit bids of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school improvement funding.</a:t>
            </a:r>
          </a:p>
          <a:p>
            <a:pPr marL="357188" algn="just"/>
            <a:r>
              <a:rPr lang="en-GB" i="1" dirty="0">
                <a:latin typeface="Verdana" panose="020B0604030504040204" pitchFamily="34" charset="0"/>
                <a:ea typeface="Verdana" panose="020B0604030504040204" pitchFamily="34" charset="0"/>
              </a:rPr>
              <a:t>if successful, this will be additional income that can be invested in schools.</a:t>
            </a:r>
          </a:p>
          <a:p>
            <a:pPr marL="357188" algn="just"/>
            <a:endParaRPr lang="en-GB" sz="11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Risks can be spread across a larger group</a:t>
            </a:r>
          </a:p>
          <a:p>
            <a:pPr marL="357188" algn="just"/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All the schools (prudently) keep a sum of money in reserve to address emergency issues. By spreading this risk across a larger group, the total sum can be reduced.</a:t>
            </a:r>
          </a:p>
          <a:p>
            <a:pPr marL="357188" algn="just"/>
            <a:r>
              <a:rPr lang="en-GB" i="1" dirty="0">
                <a:latin typeface="Verdana" panose="020B0604030504040204" pitchFamily="34" charset="0"/>
                <a:ea typeface="Verdana" panose="020B0604030504040204" pitchFamily="34" charset="0"/>
              </a:rPr>
              <a:t>This means that a portion of the reserve funds can be released for educational work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38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Our decision 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171545" cy="4351338"/>
          </a:xfrm>
        </p:spPr>
        <p:txBody>
          <a:bodyPr>
            <a:normAutofit fontScale="92500" lnSpcReduction="2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sz="2000" b="1" dirty="0">
                <a:latin typeface="Verdana" panose="020B0604030504040204" pitchFamily="34" charset="0"/>
                <a:ea typeface="Verdana" panose="020B0604030504040204" pitchFamily="34" charset="0"/>
              </a:rPr>
              <a:t>To pursue the option of joining  </a:t>
            </a:r>
            <a:r>
              <a:rPr lang="en-GB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Learning Partners as </a:t>
            </a:r>
            <a:r>
              <a:rPr lang="en-GB" sz="2000" b="1" dirty="0">
                <a:latin typeface="Verdana" panose="020B0604030504040204" pitchFamily="34" charset="0"/>
                <a:ea typeface="Verdana" panose="020B0604030504040204" pitchFamily="34" charset="0"/>
              </a:rPr>
              <a:t>a </a:t>
            </a:r>
            <a:r>
              <a:rPr lang="en-GB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member….</a:t>
            </a:r>
            <a:endParaRPr lang="en-GB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GB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Why?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368300">
              <a:spcBef>
                <a:spcPts val="0"/>
              </a:spcBef>
              <a:buSzPts val="2200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Shared ethos and 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values</a:t>
            </a:r>
          </a:p>
          <a:p>
            <a:pPr marL="457200" lvl="0" indent="-368300">
              <a:spcBef>
                <a:spcPts val="0"/>
              </a:spcBef>
              <a:buSzPts val="2200"/>
            </a:pPr>
            <a:endParaRPr lang="en-GB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368300">
              <a:spcBef>
                <a:spcPts val="0"/>
              </a:spcBef>
              <a:buSzPts val="2200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Schools given a great degree of independence, 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but 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with support where we need 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it</a:t>
            </a:r>
          </a:p>
          <a:p>
            <a:pPr marL="457200" lvl="0" indent="-368300">
              <a:spcBef>
                <a:spcPts val="0"/>
              </a:spcBef>
              <a:buSzPts val="2200"/>
            </a:pPr>
            <a:endParaRPr lang="en-GB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368300">
              <a:spcBef>
                <a:spcPts val="0"/>
              </a:spcBef>
              <a:buSzPts val="2200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Joining with schools in our locality, serving our 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community</a:t>
            </a:r>
          </a:p>
          <a:p>
            <a:pPr marL="88900" lvl="0" indent="0">
              <a:spcBef>
                <a:spcPts val="0"/>
              </a:spcBef>
              <a:buSzPts val="2200"/>
              <a:buNone/>
            </a:pPr>
            <a:endParaRPr lang="en-GB" sz="2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368300">
              <a:spcBef>
                <a:spcPts val="0"/>
              </a:spcBef>
              <a:buSzPts val="2200"/>
            </a:pPr>
            <a:endParaRPr lang="en-GB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368300">
              <a:spcBef>
                <a:spcPts val="0"/>
              </a:spcBef>
              <a:buSzPts val="2200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M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aintain 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our long-term financial 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security</a:t>
            </a:r>
          </a:p>
          <a:p>
            <a:pPr marL="457200" indent="-368300">
              <a:spcBef>
                <a:spcPts val="0"/>
              </a:spcBef>
              <a:buSzPts val="2200"/>
            </a:pPr>
            <a:endParaRPr lang="en-GB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381000">
              <a:spcBef>
                <a:spcPts val="0"/>
              </a:spcBef>
              <a:buSzPts val="2400"/>
            </a:pPr>
            <a:endParaRPr lang="en-GB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381000">
              <a:spcBef>
                <a:spcPts val="0"/>
              </a:spcBef>
              <a:buSzPts val="2400"/>
            </a:pP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Best 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for the children and staff </a:t>
            </a:r>
          </a:p>
          <a:p>
            <a:pPr marL="76200" lvl="0" indent="0">
              <a:spcBef>
                <a:spcPts val="0"/>
              </a:spcBef>
              <a:buSzPts val="2400"/>
              <a:buNone/>
            </a:pPr>
            <a:endParaRPr lang="en-GB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381000">
              <a:spcBef>
                <a:spcPts val="0"/>
              </a:spcBef>
              <a:buSzPts val="2400"/>
            </a:pPr>
            <a:endParaRPr lang="en-GB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381000">
              <a:spcBef>
                <a:spcPts val="0"/>
              </a:spcBef>
              <a:buSzPts val="2400"/>
            </a:pP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Secure 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our long term own 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future</a:t>
            </a:r>
            <a:endParaRPr lang="en-GB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368300">
              <a:spcBef>
                <a:spcPts val="0"/>
              </a:spcBef>
              <a:buSzPts val="2200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66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810" y="-266471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A coming-together of like-minded schools</a:t>
            </a:r>
            <a:endParaRPr lang="en-GB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938" y="782425"/>
            <a:ext cx="11265031" cy="516588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GB" sz="30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5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Learning Partners Vision</a:t>
            </a:r>
            <a:r>
              <a:rPr lang="en-GB" sz="5600" b="1" dirty="0">
                <a:latin typeface="Verdana" panose="020B0604030504040204" pitchFamily="34" charset="0"/>
                <a:ea typeface="Verdana" panose="020B0604030504040204" pitchFamily="34" charset="0"/>
              </a:rPr>
              <a:t>, Mission and </a:t>
            </a:r>
            <a:r>
              <a:rPr lang="en-GB" sz="5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Values</a:t>
            </a:r>
          </a:p>
          <a:p>
            <a:pPr marL="0" indent="0">
              <a:buNone/>
            </a:pPr>
            <a:endParaRPr lang="en-GB" sz="5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5600" dirty="0">
                <a:latin typeface="Verdana" panose="020B0604030504040204" pitchFamily="34" charset="0"/>
                <a:ea typeface="Verdana" panose="020B0604030504040204" pitchFamily="34" charset="0"/>
              </a:rPr>
              <a:t>Our vision is simple - we want to lead schools where children thrive and we know that to achieve this we need to work </a:t>
            </a:r>
            <a:endParaRPr lang="en-GB" sz="56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5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5600" dirty="0" smtClean="0">
                <a:latin typeface="Verdana" panose="020B0604030504040204" pitchFamily="34" charset="0"/>
                <a:ea typeface="Verdana" panose="020B0604030504040204" pitchFamily="34" charset="0"/>
              </a:rPr>
              <a:t>   together </a:t>
            </a:r>
            <a:r>
              <a:rPr lang="en-GB" sz="5600" dirty="0">
                <a:latin typeface="Verdana" panose="020B0604030504040204" pitchFamily="34" charset="0"/>
                <a:ea typeface="Verdana" panose="020B0604030504040204" pitchFamily="34" charset="0"/>
              </a:rPr>
              <a:t>and be true to our values</a:t>
            </a:r>
            <a:r>
              <a:rPr lang="en-GB" sz="5600" dirty="0" smtClean="0">
                <a:latin typeface="Verdana" panose="020B0604030504040204" pitchFamily="34" charset="0"/>
                <a:ea typeface="Verdana" panose="020B0604030504040204" pitchFamily="34" charset="0"/>
              </a:rPr>
              <a:t>:-</a:t>
            </a:r>
            <a:endParaRPr lang="en-GB" sz="5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5600" dirty="0">
                <a:latin typeface="Verdana" panose="020B0604030504040204" pitchFamily="34" charset="0"/>
                <a:ea typeface="Verdana" panose="020B0604030504040204" pitchFamily="34" charset="0"/>
              </a:rPr>
              <a:t>We have ambition for all and we are proud of our staff who strive for excellence and </a:t>
            </a:r>
            <a:r>
              <a:rPr lang="en-GB" sz="5600" dirty="0" err="1">
                <a:latin typeface="Verdana" panose="020B0604030504040204" pitchFamily="34" charset="0"/>
                <a:ea typeface="Verdana" panose="020B0604030504040204" pitchFamily="34" charset="0"/>
              </a:rPr>
              <a:t>instill</a:t>
            </a:r>
            <a:r>
              <a:rPr lang="en-GB" sz="5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5600" dirty="0" smtClean="0">
                <a:latin typeface="Verdana" panose="020B0604030504040204" pitchFamily="34" charset="0"/>
                <a:ea typeface="Verdana" panose="020B0604030504040204" pitchFamily="34" charset="0"/>
              </a:rPr>
              <a:t>ambition.</a:t>
            </a:r>
            <a:endParaRPr lang="en-GB" sz="5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5600" dirty="0">
                <a:latin typeface="Verdana" panose="020B0604030504040204" pitchFamily="34" charset="0"/>
                <a:ea typeface="Verdana" panose="020B0604030504040204" pitchFamily="34" charset="0"/>
              </a:rPr>
              <a:t>We know that when we collaborate and work in partnership with others, outcomes are improved for all - pupils and </a:t>
            </a:r>
            <a:r>
              <a:rPr lang="en-GB" sz="5600" dirty="0" smtClean="0">
                <a:latin typeface="Verdana" panose="020B0604030504040204" pitchFamily="34" charset="0"/>
                <a:ea typeface="Verdana" panose="020B0604030504040204" pitchFamily="34" charset="0"/>
              </a:rPr>
              <a:t>staff.</a:t>
            </a:r>
            <a:endParaRPr lang="en-GB" sz="5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5600" dirty="0">
                <a:latin typeface="Verdana" panose="020B0604030504040204" pitchFamily="34" charset="0"/>
                <a:ea typeface="Verdana" panose="020B0604030504040204" pitchFamily="34" charset="0"/>
              </a:rPr>
              <a:t>We want to provide learning that inspires and to develop a lifelong love of </a:t>
            </a:r>
            <a:r>
              <a:rPr lang="en-GB" sz="5600" dirty="0" smtClean="0">
                <a:latin typeface="Verdana" panose="020B0604030504040204" pitchFamily="34" charset="0"/>
                <a:ea typeface="Verdana" panose="020B0604030504040204" pitchFamily="34" charset="0"/>
              </a:rPr>
              <a:t>learning.</a:t>
            </a:r>
            <a:endParaRPr lang="en-GB" sz="5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5600" dirty="0">
                <a:latin typeface="Verdana" panose="020B0604030504040204" pitchFamily="34" charset="0"/>
                <a:ea typeface="Verdana" panose="020B0604030504040204" pitchFamily="34" charset="0"/>
              </a:rPr>
              <a:t>We know that our young people deserve an enriched education, one that is born from creativity and </a:t>
            </a:r>
            <a:r>
              <a:rPr lang="en-GB" sz="5600" dirty="0" smtClean="0">
                <a:latin typeface="Verdana" panose="020B0604030504040204" pitchFamily="34" charset="0"/>
                <a:ea typeface="Verdana" panose="020B0604030504040204" pitchFamily="34" charset="0"/>
              </a:rPr>
              <a:t>innovation.</a:t>
            </a:r>
            <a:endParaRPr lang="en-GB" sz="5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5600" dirty="0">
                <a:latin typeface="Verdana" panose="020B0604030504040204" pitchFamily="34" charset="0"/>
                <a:ea typeface="Verdana" panose="020B0604030504040204" pitchFamily="34" charset="0"/>
              </a:rPr>
              <a:t>We know that we must act with integrity, because as a body of staff we are role </a:t>
            </a:r>
            <a:r>
              <a:rPr lang="en-GB" sz="5600" dirty="0" smtClean="0">
                <a:latin typeface="Verdana" panose="020B0604030504040204" pitchFamily="34" charset="0"/>
                <a:ea typeface="Verdana" panose="020B0604030504040204" pitchFamily="34" charset="0"/>
              </a:rPr>
              <a:t>models.</a:t>
            </a:r>
          </a:p>
          <a:p>
            <a:pPr marL="0" indent="0">
              <a:buNone/>
            </a:pPr>
            <a:r>
              <a:rPr lang="en-GB" sz="5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0" indent="0">
              <a:buNone/>
            </a:pPr>
            <a:r>
              <a:rPr lang="en-GB" sz="5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Vision</a:t>
            </a:r>
          </a:p>
          <a:p>
            <a:r>
              <a:rPr lang="en-GB" sz="5600" dirty="0" smtClean="0">
                <a:latin typeface="Verdana" panose="020B0604030504040204" pitchFamily="34" charset="0"/>
                <a:ea typeface="Verdana" panose="020B0604030504040204" pitchFamily="34" charset="0"/>
              </a:rPr>
              <a:t> Leading school where children thrive.</a:t>
            </a:r>
          </a:p>
          <a:p>
            <a:pPr marL="0" indent="0">
              <a:buNone/>
            </a:pPr>
            <a:endParaRPr lang="en-GB" sz="56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5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Mission</a:t>
            </a:r>
            <a:r>
              <a:rPr lang="en-GB" sz="56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r>
              <a:rPr lang="en-GB" sz="5600" dirty="0" smtClean="0">
                <a:latin typeface="Verdana" panose="020B0604030504040204" pitchFamily="34" charset="0"/>
                <a:ea typeface="Verdana" panose="020B0604030504040204" pitchFamily="34" charset="0"/>
              </a:rPr>
              <a:t>Working together to make schools better for children. </a:t>
            </a:r>
          </a:p>
          <a:p>
            <a:pPr marL="0" indent="0">
              <a:buNone/>
            </a:pPr>
            <a:endParaRPr lang="en-GB" sz="56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5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Values </a:t>
            </a:r>
            <a:endParaRPr lang="en-GB" sz="5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5600" dirty="0" smtClean="0">
                <a:latin typeface="Verdana" panose="020B0604030504040204" pitchFamily="34" charset="0"/>
                <a:ea typeface="Verdana" panose="020B0604030504040204" pitchFamily="34" charset="0"/>
              </a:rPr>
              <a:t>Ambition for all </a:t>
            </a:r>
          </a:p>
          <a:p>
            <a:r>
              <a:rPr lang="en-GB" sz="5600" dirty="0" smtClean="0">
                <a:latin typeface="Verdana" panose="020B0604030504040204" pitchFamily="34" charset="0"/>
                <a:ea typeface="Verdana" panose="020B0604030504040204" pitchFamily="34" charset="0"/>
              </a:rPr>
              <a:t>Better together </a:t>
            </a:r>
          </a:p>
          <a:p>
            <a:r>
              <a:rPr lang="en-GB" sz="5600" dirty="0" smtClean="0">
                <a:latin typeface="Verdana" panose="020B0604030504040204" pitchFamily="34" charset="0"/>
                <a:ea typeface="Verdana" panose="020B0604030504040204" pitchFamily="34" charset="0"/>
              </a:rPr>
              <a:t>Learning that Inspires </a:t>
            </a:r>
          </a:p>
          <a:p>
            <a:r>
              <a:rPr lang="en-GB" sz="5600" dirty="0" smtClean="0">
                <a:latin typeface="Verdana" panose="020B0604030504040204" pitchFamily="34" charset="0"/>
                <a:ea typeface="Verdana" panose="020B0604030504040204" pitchFamily="34" charset="0"/>
              </a:rPr>
              <a:t>Brave Innovators </a:t>
            </a:r>
          </a:p>
          <a:p>
            <a:r>
              <a:rPr lang="en-GB" sz="5600" dirty="0" smtClean="0">
                <a:latin typeface="Verdana" panose="020B0604030504040204" pitchFamily="34" charset="0"/>
                <a:ea typeface="Verdana" panose="020B0604030504040204" pitchFamily="34" charset="0"/>
              </a:rPr>
              <a:t>Guided by integrity </a:t>
            </a:r>
          </a:p>
          <a:p>
            <a:endParaRPr lang="en-GB" sz="49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49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49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4900" dirty="0"/>
          </a:p>
        </p:txBody>
      </p:sp>
    </p:spTree>
    <p:extLst>
      <p:ext uri="{BB962C8B-B14F-4D97-AF65-F5344CB8AC3E}">
        <p14:creationId xmlns:p14="http://schemas.microsoft.com/office/powerpoint/2010/main" val="57339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Benefits of working collaboratively</a:t>
            </a:r>
            <a:r>
              <a:rPr lang="en-US" b="1" dirty="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/>
            </a:r>
            <a:br>
              <a:rPr lang="en-US" b="1" dirty="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27901" y="2384983"/>
            <a:ext cx="6089715" cy="2964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buClr>
                <a:srgbClr val="0B4296"/>
              </a:buClr>
              <a:buSzPts val="2080"/>
              <a:buFont typeface="Arial"/>
              <a:buChar char="•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Wider extra curricular opportunities</a:t>
            </a: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>
              <a:spcBef>
                <a:spcPts val="1800"/>
              </a:spcBef>
              <a:buClr>
                <a:srgbClr val="0B4296"/>
              </a:buClr>
              <a:buSzPts val="2080"/>
              <a:buFont typeface="Arial"/>
              <a:buChar char="•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SEN provision and expertise</a:t>
            </a: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>
              <a:spcBef>
                <a:spcPts val="1800"/>
              </a:spcBef>
              <a:buClr>
                <a:srgbClr val="0B4296"/>
              </a:buClr>
              <a:buSzPts val="2080"/>
              <a:buFont typeface="Arial"/>
              <a:buChar char="•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Activities across schools </a:t>
            </a:r>
            <a:b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</a:b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e.g. sports, arts</a:t>
            </a: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>
              <a:spcBef>
                <a:spcPts val="1800"/>
              </a:spcBef>
              <a:buClr>
                <a:srgbClr val="0B4296"/>
              </a:buClr>
              <a:buSzPts val="2080"/>
              <a:buFont typeface="Arial"/>
              <a:buChar char="•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Opportunity to develop teaching practice through sharing knowledge and good practice</a:t>
            </a: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>
              <a:spcBef>
                <a:spcPts val="1800"/>
              </a:spcBef>
              <a:buClr>
                <a:srgbClr val="0B4296"/>
              </a:buClr>
              <a:buSzPts val="2080"/>
              <a:buFont typeface="Arial"/>
              <a:buChar char="•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Targeted investment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Shape 415"/>
          <p:cNvSpPr txBox="1"/>
          <p:nvPr/>
        </p:nvSpPr>
        <p:spPr>
          <a:xfrm>
            <a:off x="6928701" y="2203000"/>
            <a:ext cx="4042032" cy="26227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rgbClr val="0B4296"/>
              </a:buClr>
              <a:buSzPts val="2080"/>
              <a:buFont typeface="Arial"/>
              <a:buChar char="•"/>
            </a:pPr>
            <a:r>
              <a:rPr lang="en-US" sz="1600" b="0" i="0" u="none" strike="noStrike" cap="none" dirty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Bespoke school improvement support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marR="0" lvl="0" indent="-228600" algn="l" rtl="0">
              <a:spcBef>
                <a:spcPts val="1800"/>
              </a:spcBef>
              <a:spcAft>
                <a:spcPts val="0"/>
              </a:spcAft>
              <a:buClr>
                <a:srgbClr val="0B4296"/>
              </a:buClr>
              <a:buSzPts val="2080"/>
              <a:buFont typeface="Arial"/>
              <a:buChar char="•"/>
            </a:pPr>
            <a:r>
              <a:rPr lang="en-US" sz="1600" b="0" i="0" u="none" strike="noStrike" cap="none" dirty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Collective access to resources </a:t>
            </a:r>
            <a:br>
              <a:rPr lang="en-US" sz="1600" b="0" i="0" u="none" strike="noStrike" cap="none" dirty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</a:br>
            <a:r>
              <a:rPr lang="en-US" sz="1600" b="0" i="0" u="none" strike="noStrike" cap="none" dirty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and CPD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marR="0" lvl="0" indent="-228600" algn="l" rtl="0">
              <a:spcBef>
                <a:spcPts val="1800"/>
              </a:spcBef>
              <a:spcAft>
                <a:spcPts val="0"/>
              </a:spcAft>
              <a:buClr>
                <a:srgbClr val="0B4296"/>
              </a:buClr>
              <a:buSzPts val="2080"/>
              <a:buFont typeface="Arial"/>
              <a:buChar char="•"/>
            </a:pPr>
            <a:r>
              <a:rPr lang="en-US" sz="1600" b="0" i="0" u="none" strike="noStrike" cap="none" dirty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Impact on recruitment and retention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marR="0" lvl="0" indent="-228600" algn="l" rtl="0">
              <a:spcBef>
                <a:spcPts val="1800"/>
              </a:spcBef>
              <a:spcAft>
                <a:spcPts val="0"/>
              </a:spcAft>
              <a:buClr>
                <a:srgbClr val="0B4296"/>
              </a:buClr>
              <a:buSzPts val="2080"/>
              <a:buFont typeface="Arial"/>
              <a:buChar char="•"/>
            </a:pPr>
            <a:r>
              <a:rPr lang="en-US" sz="1600" b="0" i="0" u="none" strike="noStrike" cap="none" dirty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Impact of </a:t>
            </a:r>
            <a:r>
              <a:rPr lang="en-US" sz="1600" b="0" i="0" u="none" strike="noStrike" cap="none" dirty="0" err="1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centralised</a:t>
            </a:r>
            <a:r>
              <a:rPr lang="en-US" sz="1600" b="0" i="0" u="none" strike="noStrike" cap="none" dirty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 services that allow teachers and leaders to focus on teaching and learning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16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Go to the Learning partners website if you would to find out more </a:t>
            </a:r>
            <a:b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https://www.learningpartners.org</a:t>
            </a: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4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Next Steps </a:t>
            </a:r>
            <a:r>
              <a:rPr lang="en-US" b="1" dirty="0" smtClean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and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Questions</a:t>
            </a:r>
            <a:r>
              <a:rPr lang="en-US" b="1" dirty="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/>
            </a:r>
            <a:br>
              <a:rPr lang="en-US" b="1" dirty="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Clr>
                <a:srgbClr val="0B4296"/>
              </a:buClr>
              <a:buSzPts val="2340"/>
              <a:buFont typeface="Arial"/>
              <a:buChar char="•"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Academy consultation period: 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March 20</a:t>
            </a:r>
            <a:r>
              <a:rPr kumimoji="0" lang="en-GB" sz="1800" b="1" i="0" u="none" strike="noStrike" kern="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th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  until </a:t>
            </a:r>
            <a:r>
              <a:rPr lang="en-GB" sz="1800" b="1" kern="0" dirty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 </a:t>
            </a:r>
            <a:r>
              <a:rPr lang="en-GB" sz="1800" b="1" kern="0" dirty="0" smtClean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April 30</a:t>
            </a:r>
            <a:r>
              <a:rPr lang="en-GB" sz="1800" b="1" kern="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th</a:t>
            </a:r>
            <a:r>
              <a:rPr lang="en-GB" sz="1800" b="1" kern="0" dirty="0" smtClean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 2023 </a:t>
            </a: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Source Sans Pro"/>
              <a:sym typeface="Source Sans Pro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Clr>
                <a:srgbClr val="0B4296"/>
              </a:buClr>
              <a:buSzPts val="2340"/>
              <a:buFont typeface="Arial"/>
              <a:buChar char="•"/>
            </a:pPr>
            <a:endParaRPr lang="en-GB" sz="1800" b="1" kern="0" dirty="0">
              <a:latin typeface="Verdana" panose="020B0604030504040204" pitchFamily="34" charset="0"/>
              <a:ea typeface="Verdana" panose="020B0604030504040204" pitchFamily="34" charset="0"/>
              <a:cs typeface="Source Sans Pro"/>
              <a:sym typeface="Source Sans Pro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0B4296"/>
              </a:buClr>
              <a:buSzPts val="2340"/>
              <a:buNone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/>
            </a:r>
            <a:b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</a:b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Source Sans Pro"/>
              <a:sym typeface="Source Sans Pro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B4296"/>
              </a:buClr>
              <a:buSzPts val="2340"/>
              <a:buNone/>
            </a:pPr>
            <a:r>
              <a:rPr lang="en-GB" sz="1800" kern="0" dirty="0" smtClean="0"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Consulting with :-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B4296"/>
              </a:buClr>
              <a:buSzPts val="2340"/>
              <a:buNone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Parents</a:t>
            </a:r>
            <a:b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</a:b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Staff</a:t>
            </a:r>
            <a:b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</a:b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Unions</a:t>
            </a:r>
            <a:b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</a:b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Local community</a:t>
            </a:r>
            <a:b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</a:b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Source Sans Pro"/>
                <a:sym typeface="Source Sans Pro"/>
              </a:rPr>
              <a:t>Other local schools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sym typeface="Source Sans Pro"/>
            </a:endParaRPr>
          </a:p>
          <a:p>
            <a:pPr marL="0" lvl="0" indent="0">
              <a:lnSpc>
                <a:spcPct val="100000"/>
              </a:lnSpc>
              <a:spcBef>
                <a:spcPts val="1800"/>
              </a:spcBef>
              <a:buClr>
                <a:srgbClr val="0B4296"/>
              </a:buClr>
              <a:buSzPts val="2340"/>
              <a:buNone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6392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46548" y="659298"/>
            <a:ext cx="9786575" cy="580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90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House Keeping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Introductions </a:t>
            </a: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Victoria Abbott </a:t>
            </a: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Headteacher</a:t>
            </a: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Adam </a:t>
            </a: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Boshoff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  Chair of Governors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Jack Mayhew CEO for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the trust.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56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943" y="365126"/>
            <a:ext cx="10776857" cy="1109112"/>
          </a:xfrm>
        </p:spPr>
        <p:txBody>
          <a:bodyPr>
            <a:normAutofit fontScale="90000"/>
          </a:bodyPr>
          <a:lstStyle/>
          <a:p>
            <a:pPr marL="259080" lvl="1">
              <a:lnSpc>
                <a:spcPts val="2592"/>
              </a:lnSpc>
            </a:pP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Welcome</a:t>
            </a:r>
            <a:br>
              <a:rPr lang="en-US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en-US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</a:rPr>
              <a:t>Adam </a:t>
            </a:r>
            <a:r>
              <a:rPr lang="en-US" sz="3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Boshoff</a:t>
            </a:r>
            <a:r>
              <a:rPr lang="en-GB" sz="3600" dirty="0"/>
              <a:t> Chair of Governors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9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Why </a:t>
            </a:r>
            <a:r>
              <a:rPr lang="en-US" sz="4900" b="1" dirty="0">
                <a:latin typeface="Verdana" panose="020B0604030504040204" pitchFamily="34" charset="0"/>
                <a:ea typeface="Verdana" panose="020B0604030504040204" pitchFamily="34" charset="0"/>
              </a:rPr>
              <a:t>are we </a:t>
            </a:r>
            <a:r>
              <a:rPr lang="en-US" sz="49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here today ?</a:t>
            </a:r>
            <a:br>
              <a:rPr lang="en-US" sz="49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9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49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900" dirty="0" smtClean="0">
                <a:solidFill>
                  <a:srgbClr val="44444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en-US" sz="4900" dirty="0" smtClean="0">
                <a:solidFill>
                  <a:srgbClr val="444443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9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Purpose of this session</a:t>
            </a:r>
            <a:br>
              <a:rPr lang="en-US" sz="49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49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9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49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GB" sz="49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51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What is a MAT academy ?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8001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What is an ‘Academy’?</a:t>
            </a:r>
          </a:p>
          <a:p>
            <a:pPr lvl="0" indent="-8001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Academy schools are independently run (but state-funded) schools, overseen by a not-for-profit business, known as an Academy Trust. </a:t>
            </a:r>
          </a:p>
          <a:p>
            <a:pPr lvl="0" indent="-8001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indent="-8001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A trust that oversees more than one academy school is known as a Multi</a:t>
            </a:r>
          </a:p>
          <a:p>
            <a:pPr lvl="0" indent="-8001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Academy Trust (MAT)</a:t>
            </a: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120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Schools within the Learning Partners Academy  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Learning Partners Academy Trust is made up of twelve state </a:t>
            </a:r>
            <a:r>
              <a:rPr lang="en-GB" dirty="0" smtClean="0"/>
              <a:t>schools, two</a:t>
            </a:r>
            <a:r>
              <a:rPr lang="en-GB" dirty="0"/>
              <a:t> infant and nursery schools, one junior school, five all-through primary schools and four secondary schools. </a:t>
            </a:r>
            <a:endParaRPr lang="en-GB" dirty="0" smtClean="0"/>
          </a:p>
          <a:p>
            <a:r>
              <a:rPr lang="en-GB" dirty="0" smtClean="0"/>
              <a:t>Each </a:t>
            </a:r>
            <a:r>
              <a:rPr lang="en-GB" dirty="0"/>
              <a:t>school has its own unique character and approach, based on its deep understanding and knowledge of the local communities that it serves. </a:t>
            </a:r>
            <a:endParaRPr lang="en-GB" dirty="0" smtClean="0"/>
          </a:p>
          <a:p>
            <a:r>
              <a:rPr lang="en-GB" dirty="0" smtClean="0"/>
              <a:t>The partnership provides </a:t>
            </a:r>
            <a:r>
              <a:rPr lang="en-GB" dirty="0"/>
              <a:t>robust central support and </a:t>
            </a:r>
            <a:r>
              <a:rPr lang="en-GB" dirty="0" smtClean="0"/>
              <a:t>endeavours </a:t>
            </a:r>
            <a:r>
              <a:rPr lang="en-GB" dirty="0"/>
              <a:t>to build strong networks enabling professionals to work collaboratively, </a:t>
            </a:r>
            <a:r>
              <a:rPr lang="en-GB" dirty="0" smtClean="0"/>
              <a:t>embracing  </a:t>
            </a:r>
            <a:r>
              <a:rPr lang="en-GB" dirty="0"/>
              <a:t>and </a:t>
            </a:r>
            <a:r>
              <a:rPr lang="en-GB" dirty="0" smtClean="0"/>
              <a:t>championing each schools</a:t>
            </a:r>
            <a:r>
              <a:rPr lang="en-GB" dirty="0"/>
              <a:t>' individual strengths and abilities to meet the needs of every child </a:t>
            </a:r>
            <a:r>
              <a:rPr lang="en-GB" dirty="0" smtClean="0"/>
              <a:t>within the trust.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63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5372" y="155246"/>
            <a:ext cx="101589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Schools within the Learning Partners Academy</a:t>
            </a:r>
          </a:p>
          <a:p>
            <a:r>
              <a:rPr lang="en-GB" sz="24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en-GB" sz="24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Boxgrove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 Primary school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Fullbrook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 School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George Abbott School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Guildford County School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Kings College, Guildford </a:t>
            </a:r>
            <a:endParaRPr lang="en-GB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Loseley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 Fields Primary School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Northmeand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 School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Pirbright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 Village School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Sandfield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 Primary School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Shalford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 Infant and and Nursery School</a:t>
            </a:r>
            <a:endParaRPr lang="en-GB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Stoughton Infant School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Guildford Grove </a:t>
            </a:r>
            <a:r>
              <a:rPr lang="en-GB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Priamry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 School </a:t>
            </a: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84841" y="4590852"/>
            <a:ext cx="115572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Schools hoping to join the academy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Tillingbourne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 = Junior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Glebelands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= Secondary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Burpham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 Primary =Primary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Moss Lane School=Infant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26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Our Journey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340" y="1825625"/>
            <a:ext cx="6310460" cy="1700000"/>
          </a:xfrm>
        </p:spPr>
        <p:txBody>
          <a:bodyPr>
            <a:normAutofit fontScale="25000" lnSpcReduction="20000"/>
          </a:bodyPr>
          <a:lstStyle/>
          <a:p>
            <a:pPr marL="457200" lvl="0" indent="-381000">
              <a:spcBef>
                <a:spcPts val="0"/>
              </a:spcBef>
              <a:buSzPts val="2400"/>
            </a:pPr>
            <a:r>
              <a:rPr lang="en-GB" sz="12800" dirty="0">
                <a:latin typeface="Verdana" panose="020B0604030504040204" pitchFamily="34" charset="0"/>
                <a:ea typeface="Verdana" panose="020B0604030504040204" pitchFamily="34" charset="0"/>
              </a:rPr>
              <a:t>How did we get here</a:t>
            </a:r>
            <a:r>
              <a:rPr lang="en-GB" sz="12800" dirty="0" smtClean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  <a:p>
            <a:pPr marL="457200" lvl="0" indent="-381000">
              <a:spcBef>
                <a:spcPts val="0"/>
              </a:spcBef>
              <a:buSzPts val="2400"/>
            </a:pPr>
            <a:endParaRPr lang="en-GB" sz="1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381000">
              <a:spcBef>
                <a:spcPts val="0"/>
              </a:spcBef>
              <a:buSzPts val="2400"/>
            </a:pPr>
            <a:r>
              <a:rPr lang="en-GB" sz="12800" dirty="0">
                <a:latin typeface="Verdana" panose="020B0604030504040204" pitchFamily="34" charset="0"/>
                <a:ea typeface="Verdana" panose="020B0604030504040204" pitchFamily="34" charset="0"/>
              </a:rPr>
              <a:t>Why did we get here</a:t>
            </a:r>
            <a:r>
              <a:rPr lang="en-GB" sz="12800" dirty="0" smtClean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  <a:p>
            <a:pPr marL="457200" lvl="0" indent="-381000">
              <a:spcBef>
                <a:spcPts val="0"/>
              </a:spcBef>
              <a:buSzPts val="2400"/>
            </a:pPr>
            <a:endParaRPr lang="en-GB" sz="1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381000">
              <a:spcBef>
                <a:spcPts val="0"/>
              </a:spcBef>
              <a:buSzPts val="2400"/>
            </a:pPr>
            <a:r>
              <a:rPr lang="en-GB" sz="12800" dirty="0">
                <a:latin typeface="Verdana" panose="020B0604030504040204" pitchFamily="34" charset="0"/>
                <a:ea typeface="Verdana" panose="020B0604030504040204" pitchFamily="34" charset="0"/>
              </a:rPr>
              <a:t>What options </a:t>
            </a:r>
            <a:r>
              <a:rPr lang="en-GB" sz="12800" dirty="0" smtClean="0">
                <a:latin typeface="Verdana" panose="020B0604030504040204" pitchFamily="34" charset="0"/>
                <a:ea typeface="Verdana" panose="020B0604030504040204" pitchFamily="34" charset="0"/>
              </a:rPr>
              <a:t>did </a:t>
            </a:r>
            <a:r>
              <a:rPr lang="en-GB" sz="12800" dirty="0">
                <a:latin typeface="Verdana" panose="020B0604030504040204" pitchFamily="34" charset="0"/>
                <a:ea typeface="Verdana" panose="020B0604030504040204" pitchFamily="34" charset="0"/>
              </a:rPr>
              <a:t>we have</a:t>
            </a:r>
            <a:r>
              <a:rPr lang="en-GB" sz="12800" dirty="0" smtClean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  <a:p>
            <a:pPr marL="457200" lvl="0" indent="-381000">
              <a:spcBef>
                <a:spcPts val="0"/>
              </a:spcBef>
              <a:buSzPts val="2400"/>
            </a:pPr>
            <a:endParaRPr lang="en-GB" sz="1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381000">
              <a:spcBef>
                <a:spcPts val="0"/>
              </a:spcBef>
              <a:buSzPts val="2400"/>
            </a:pPr>
            <a:r>
              <a:rPr lang="en-GB" sz="12800" dirty="0">
                <a:latin typeface="Verdana" panose="020B0604030504040204" pitchFamily="34" charset="0"/>
                <a:ea typeface="Verdana" panose="020B0604030504040204" pitchFamily="34" charset="0"/>
              </a:rPr>
              <a:t>What we are proposing?</a:t>
            </a:r>
          </a:p>
          <a:p>
            <a:pPr marL="0" lvl="0" indent="0">
              <a:spcBef>
                <a:spcPts val="0"/>
              </a:spcBef>
              <a:buClr>
                <a:srgbClr val="0B4296"/>
              </a:buClr>
              <a:buSzPts val="2340"/>
              <a:buNone/>
            </a:pPr>
            <a:endParaRPr lang="en-GB" sz="1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>
              <a:spcBef>
                <a:spcPts val="0"/>
              </a:spcBef>
              <a:buClr>
                <a:srgbClr val="0B4296"/>
              </a:buClr>
              <a:buSzPts val="2340"/>
              <a:buNone/>
            </a:pPr>
            <a:endParaRPr lang="en-GB" sz="1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>
              <a:spcBef>
                <a:spcPts val="0"/>
              </a:spcBef>
              <a:buClr>
                <a:srgbClr val="0B4296"/>
              </a:buClr>
              <a:buSzPts val="2340"/>
              <a:buNone/>
            </a:pPr>
            <a:endParaRPr lang="en-GB" sz="1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>
              <a:spcBef>
                <a:spcPts val="0"/>
              </a:spcBef>
              <a:buClr>
                <a:srgbClr val="0B4296"/>
              </a:buClr>
              <a:buSzPts val="2340"/>
              <a:buNone/>
            </a:pPr>
            <a:r>
              <a:rPr lang="en-GB" sz="12800" dirty="0">
                <a:latin typeface="Verdana" panose="020B0604030504040204" pitchFamily="34" charset="0"/>
                <a:ea typeface="Verdana" panose="020B0604030504040204" pitchFamily="34" charset="0"/>
              </a:rPr>
              <a:t>But first … some background ...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61" y="2012530"/>
            <a:ext cx="2253564" cy="260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12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Our Choices 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00782" cy="5032375"/>
          </a:xfrm>
        </p:spPr>
        <p:txBody>
          <a:bodyPr>
            <a:normAutofit fontScale="77500" lnSpcReduction="20000"/>
          </a:bodyPr>
          <a:lstStyle/>
          <a:p>
            <a:pPr marL="457200" lvl="0" indent="-368300">
              <a:spcBef>
                <a:spcPts val="0"/>
              </a:spcBef>
              <a:buSzPts val="2200"/>
            </a:pP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88900" lvl="0" indent="0">
              <a:spcBef>
                <a:spcPts val="0"/>
              </a:spcBef>
              <a:buSzPts val="2200"/>
              <a:buNone/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Option 1</a:t>
            </a:r>
          </a:p>
          <a:p>
            <a:pPr marL="457200" indent="-368300">
              <a:spcBef>
                <a:spcPts val="0"/>
              </a:spcBef>
              <a:buSzPts val="2200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Try to start our own MAT with other similarly-minded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schools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e.g. primary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schools </a:t>
            </a:r>
          </a:p>
          <a:p>
            <a:pPr marL="88900" indent="0">
              <a:spcBef>
                <a:spcPts val="0"/>
              </a:spcBef>
              <a:buSzPts val="2200"/>
              <a:buNone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88900" indent="0">
              <a:spcBef>
                <a:spcPts val="0"/>
              </a:spcBef>
              <a:buSzPts val="2200"/>
              <a:buNone/>
            </a:pP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88900" lvl="0" indent="0">
              <a:spcBef>
                <a:spcPts val="0"/>
              </a:spcBef>
              <a:buSzPts val="2200"/>
              <a:buNone/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Option 2 </a:t>
            </a:r>
          </a:p>
          <a:p>
            <a:pPr marL="546100" lvl="0" indent="-457200">
              <a:spcBef>
                <a:spcPts val="0"/>
              </a:spcBef>
              <a:buSzPts val="2200"/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Join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an existing Multi-Academy Trust (MAT)</a:t>
            </a:r>
            <a:b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e.g. Enlighten, Learning Partners, Good Shepherd, South Farnham 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</a:rPr>
              <a:t>etc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46100" lvl="0" indent="-457200">
              <a:spcBef>
                <a:spcPts val="0"/>
              </a:spcBef>
              <a:buSzPts val="2200"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46100" lvl="0" indent="-457200">
              <a:spcBef>
                <a:spcPts val="0"/>
              </a:spcBef>
              <a:buSzPts val="2200"/>
            </a:pP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46100" lvl="0" indent="-457200">
              <a:spcBef>
                <a:spcPts val="0"/>
              </a:spcBef>
              <a:buSzPts val="2200"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46100" lvl="0" indent="-457200">
              <a:spcBef>
                <a:spcPts val="0"/>
              </a:spcBef>
              <a:buSzPts val="2200"/>
            </a:pP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88900" lvl="0" indent="0">
              <a:spcBef>
                <a:spcPts val="0"/>
              </a:spcBef>
              <a:buSzPts val="2200"/>
              <a:buNone/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Wait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and see what the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</a:rPr>
              <a:t>DfE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, or Regional Schools Commissioner, decide what to do with us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7333861" y="275168"/>
            <a:ext cx="469329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Verdana" panose="020B0604030504040204" pitchFamily="34" charset="0"/>
                <a:ea typeface="Verdana" panose="020B0604030504040204" pitchFamily="34" charset="0"/>
              </a:rPr>
              <a:t>The diminishing role of the Local Authority.</a:t>
            </a:r>
            <a:br>
              <a:rPr lang="en-US" sz="14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GB" sz="1400" b="1" dirty="0">
                <a:latin typeface="Verdana" panose="020B0604030504040204" pitchFamily="34" charset="0"/>
                <a:ea typeface="Verdana" panose="020B0604030504040204" pitchFamily="34" charset="0"/>
              </a:rPr>
              <a:t>The government recommends joining a multi-academy trust or MAT as it provides the support that a school needs to thrive as well as more power when it comes to negotiating services and getting better value.</a:t>
            </a:r>
            <a:endParaRPr lang="en-GB" sz="1400" dirty="0"/>
          </a:p>
        </p:txBody>
      </p:sp>
      <p:sp>
        <p:nvSpPr>
          <p:cNvPr id="5" name="Shape 272"/>
          <p:cNvSpPr txBox="1">
            <a:spLocks/>
          </p:cNvSpPr>
          <p:nvPr/>
        </p:nvSpPr>
        <p:spPr>
          <a:xfrm>
            <a:off x="6459359" y="4739346"/>
            <a:ext cx="5567800" cy="213414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381000">
              <a:spcBef>
                <a:spcPts val="0"/>
              </a:spcBef>
              <a:buSzPts val="2400"/>
            </a:pPr>
            <a:r>
              <a:rPr lang="en-GB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Local Authority budgets reduced = Charges up, and support reduced.</a:t>
            </a:r>
          </a:p>
          <a:p>
            <a:pPr marL="457200" indent="-381000">
              <a:spcBef>
                <a:spcPts val="0"/>
              </a:spcBef>
              <a:buSzPts val="2400"/>
            </a:pPr>
            <a:r>
              <a:rPr lang="en-GB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White paper on Education  March 2022 proposed every school in England to be a member of a MAT within the next 8 years. </a:t>
            </a:r>
          </a:p>
          <a:p>
            <a:pPr marL="457200" indent="-381000">
              <a:spcBef>
                <a:spcPts val="0"/>
              </a:spcBef>
              <a:buSzPts val="2400"/>
            </a:pPr>
            <a:r>
              <a:rPr lang="en-GB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Local Authority’s responsibility for school improvement withdrawn in  April 2018.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1400" b="1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1400" b="1" dirty="0"/>
          </a:p>
        </p:txBody>
      </p:sp>
      <p:pic>
        <p:nvPicPr>
          <p:cNvPr id="6" name="Shape 2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37103" y="2052734"/>
            <a:ext cx="1790686" cy="21170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28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0534" y="250825"/>
            <a:ext cx="10683240" cy="79248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  <a:r>
              <a:rPr lang="en-GB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Our non-negotiables</a:t>
            </a:r>
            <a:br>
              <a:rPr lang="en-GB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GB" sz="40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u="sng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GB" u="sng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GB" u="sng" dirty="0"/>
              <a:t/>
            </a:r>
            <a:br>
              <a:rPr lang="en-GB" u="sng" dirty="0"/>
            </a:b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715" y="1556489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457200" lvl="0" indent="-381000">
              <a:spcBef>
                <a:spcPts val="0"/>
              </a:spcBef>
              <a:buSzPts val="2400"/>
            </a:pP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381000">
              <a:spcBef>
                <a:spcPts val="0"/>
              </a:spcBef>
              <a:buSzPts val="2400"/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What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is best for the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children</a:t>
            </a:r>
          </a:p>
          <a:p>
            <a:pPr marL="457200" lvl="0" indent="-381000">
              <a:spcBef>
                <a:spcPts val="0"/>
              </a:spcBef>
              <a:buSzPts val="2400"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381000">
              <a:spcBef>
                <a:spcPts val="0"/>
              </a:spcBef>
              <a:buSzPts val="2400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What is best for the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staff</a:t>
            </a:r>
          </a:p>
          <a:p>
            <a:pPr marL="457200" lvl="0" indent="-381000">
              <a:spcBef>
                <a:spcPts val="0"/>
              </a:spcBef>
              <a:buSzPts val="2400"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381000">
              <a:spcBef>
                <a:spcPts val="0"/>
              </a:spcBef>
              <a:buSzPts val="2400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To maintain the ethos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and autonomy of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the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school</a:t>
            </a:r>
          </a:p>
          <a:p>
            <a:pPr marL="457200" lvl="0" indent="-381000">
              <a:spcBef>
                <a:spcPts val="0"/>
              </a:spcBef>
              <a:buSzPts val="2400"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381000">
              <a:spcBef>
                <a:spcPts val="0"/>
              </a:spcBef>
              <a:buSzPts val="2400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To remain at the heart of the local community </a:t>
            </a: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381000">
              <a:spcBef>
                <a:spcPts val="0"/>
              </a:spcBef>
              <a:buSzPts val="2400"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381000">
              <a:spcBef>
                <a:spcPts val="0"/>
              </a:spcBef>
              <a:buSzPts val="2400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To benefit from any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partnerships</a:t>
            </a:r>
          </a:p>
          <a:p>
            <a:pPr marL="457200" lvl="0" indent="-381000">
              <a:spcBef>
                <a:spcPts val="0"/>
              </a:spcBef>
              <a:buSzPts val="2400"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381000">
              <a:spcBef>
                <a:spcPts val="0"/>
              </a:spcBef>
              <a:buSzPts val="2400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To maintain our long-term financial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security</a:t>
            </a:r>
          </a:p>
          <a:p>
            <a:pPr marL="457200" lvl="0" indent="-381000">
              <a:spcBef>
                <a:spcPts val="0"/>
              </a:spcBef>
              <a:buSzPts val="2400"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381000">
              <a:spcBef>
                <a:spcPts val="0"/>
              </a:spcBef>
              <a:buSzPts val="2400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To have a say in our own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future</a:t>
            </a:r>
          </a:p>
          <a:p>
            <a:pPr marL="457200" lvl="0" indent="-381000">
              <a:spcBef>
                <a:spcPts val="0"/>
              </a:spcBef>
              <a:buSzPts val="2400"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381000">
              <a:spcBef>
                <a:spcPts val="0"/>
              </a:spcBef>
              <a:buSzPts val="2400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To make sure that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Moss Lane School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is still here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for many years to come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indent="-8001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20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</TotalTime>
  <Words>1507</Words>
  <Application>Microsoft Office PowerPoint</Application>
  <PresentationFormat>Widescreen</PresentationFormat>
  <Paragraphs>241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Source Sans Pro</vt:lpstr>
      <vt:lpstr>Verdana</vt:lpstr>
      <vt:lpstr>Office Theme</vt:lpstr>
      <vt:lpstr>Moss Lane School  </vt:lpstr>
      <vt:lpstr>House Keeping  </vt:lpstr>
      <vt:lpstr>            Welcome   Adam Boshoff Chair of Governors      Why are we here today ?    Purpose of this session   </vt:lpstr>
      <vt:lpstr>What is a MAT academy ?</vt:lpstr>
      <vt:lpstr>Schools within the Learning Partners Academy  </vt:lpstr>
      <vt:lpstr>PowerPoint Presentation</vt:lpstr>
      <vt:lpstr>Our Journey</vt:lpstr>
      <vt:lpstr>Our Choices </vt:lpstr>
      <vt:lpstr>       Our non-negotiables     </vt:lpstr>
      <vt:lpstr>Advantages &amp; Disadvantages</vt:lpstr>
      <vt:lpstr>Moss Lane School Finances  </vt:lpstr>
      <vt:lpstr>Why does joining Learning Partners  improve our financial position? </vt:lpstr>
      <vt:lpstr>Our decision </vt:lpstr>
      <vt:lpstr>A coming-together of like-minded schools</vt:lpstr>
      <vt:lpstr>Benefits of working collaboratively </vt:lpstr>
      <vt:lpstr>  Go to the Learning partners website if you would to find out more  </vt:lpstr>
      <vt:lpstr>Next Steps and Questions </vt:lpstr>
      <vt:lpstr>PowerPoint Presentation</vt:lpstr>
    </vt:vector>
  </TitlesOfParts>
  <Company>JSPC Computer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Moss Lane School</dc:title>
  <dc:creator>Head</dc:creator>
  <cp:lastModifiedBy>Head</cp:lastModifiedBy>
  <cp:revision>64</cp:revision>
  <dcterms:created xsi:type="dcterms:W3CDTF">2023-03-16T10:47:47Z</dcterms:created>
  <dcterms:modified xsi:type="dcterms:W3CDTF">2023-05-16T14:10:36Z</dcterms:modified>
</cp:coreProperties>
</file>