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1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14A13-A31B-F2BF-29F0-F816F8B58C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F84413-B3AD-6E01-CB76-2D794AD1D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5D9FD-28DD-EB64-8B33-027D5E98B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B0110-7A54-23DC-10F3-069A85AB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767E6-27FD-69F5-29F8-5AA3B2C1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166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3C1CF-2090-9512-A2AC-46CEF9F78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A1AC2F-717A-C9AA-8086-2015F6C71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3708B-52C0-1032-C67F-737DF3B6F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82DFE-0E87-0E68-07E1-89527125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2088C-C430-46A4-9D9C-999FF9BEB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44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7FB177-8B60-C6C8-A660-C5799A1053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6C6ACB-EC12-2E0A-0ADA-5EA8BCFDC4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6B803-E304-6F28-9E84-1624A3FDE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88611-3BCF-DBFB-C24B-04FB0EA80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F4F33-83BC-43AE-EBFF-46715CCC3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891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804B4-2D17-5292-25A4-72CE6F547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5270-C73C-DD6C-C955-8DC904635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89FF5-28E9-8435-12EC-BF084FF52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9F2D1-6E27-7F52-A6F6-C26284014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BFA42-6A8B-4D73-BDB8-D05B8F56A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27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3FB77-E4DD-23E1-0FD2-A5238FE14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01C76-D14E-D5C2-E164-AB1D70D10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2730A-D623-87C8-4093-B5E659EF5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F5AE9-9371-C482-BB8B-1D0E02261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807D8-EE91-D62C-B67D-AEF1BF5BA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03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01B3C-0E11-2086-525B-92C9C0B85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8C958-052C-2D9F-87C9-33CD001C26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03D028-1822-9B04-5D72-CACA9F6AF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65C51-F503-6A55-BB79-4EA6468FF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459435-E2FC-57AB-F34A-DAE73FE1A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19827-DE4B-79AB-F1D5-BCC7BA85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208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CD0A0-BCA0-6AAC-0C46-E965A524C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1F4F3-2129-DE8B-5155-B465EC6B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C178D-B0AF-6F03-56A1-00FF55D3A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7FE07F-C4DB-51C5-9AA0-257C111C7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1C708F-CB8F-2C98-AFE2-5E0145F13E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D07E7B-85BF-6C83-B1EE-E93A0801C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41EFE9-E35F-A5B4-EBA5-1C0696A1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0F99C-9B9E-4162-FAB3-048B80932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212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887A5-A2F4-7193-82C6-A9D826572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579A6-F50F-6BF7-C35D-29FA40236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B35ACA-261A-9EBC-5059-2A462D368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A692E6-80CD-BCCA-8DA9-D65FAA199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73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EF693E-F89C-A955-6A0E-452F67AC7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6DD52E-8598-8F1D-9F75-E0DCB2C87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881A3-FB41-ADDD-448B-BF9620E9C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3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C6C08-6514-E8D7-EAC4-A2A57B47A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80751-AFFC-8D18-3253-45D82C2C3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66C472-C032-7F4C-3A08-E985E0954C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AA3D1-79C2-85BE-B718-2AE1AFFF0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CB0CE2-5336-0A99-9053-2FC0824A1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40D853-AC34-C09D-8FD6-A7D46F945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93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6BDA1-469A-4222-215C-0B65BE2C9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9868EE-9D4C-DA96-D9A7-2495B7C2B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5589A5-09BF-6E21-8696-A7A3EC5664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5C07B-D6ED-38A9-51CB-525AEFF20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C7A72A-2AFF-E3D7-2501-31D0928DC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78FC46-AAD9-359D-CB8C-94C45F693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01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DC7703-A787-69B5-823D-2306B8D33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A076E-2C57-38AE-B96E-5E21CB1B6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D4681-6888-190E-DFF3-A87E0D646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9E57C-F789-4CF8-83BE-815601A4899B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6CFF3-24CF-BD52-2345-334FD0EFD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80CE1-1E6B-EA47-36AB-F68FA2E17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60DAA1-8A8D-451D-8D74-DD4030315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50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CDEAC6-13A5-3112-7420-0C71FAD45518}"/>
              </a:ext>
            </a:extLst>
          </p:cNvPr>
          <p:cNvSpPr/>
          <p:nvPr/>
        </p:nvSpPr>
        <p:spPr>
          <a:xfrm>
            <a:off x="4076700" y="863600"/>
            <a:ext cx="3492500" cy="8737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3F4444"/>
                </a:solidFill>
              </a:rPr>
              <a:t>Full Governing Body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83FCF24-98F5-BD53-B64C-70AED8377835}"/>
              </a:ext>
            </a:extLst>
          </p:cNvPr>
          <p:cNvCxnSpPr>
            <a:cxnSpLocks/>
            <a:stCxn id="2" idx="2"/>
          </p:cNvCxnSpPr>
          <p:nvPr/>
        </p:nvCxnSpPr>
        <p:spPr>
          <a:xfrm>
            <a:off x="5822950" y="173736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6211FE-1AF9-E9C7-6582-168EACEAB659}"/>
              </a:ext>
            </a:extLst>
          </p:cNvPr>
          <p:cNvCxnSpPr/>
          <p:nvPr/>
        </p:nvCxnSpPr>
        <p:spPr>
          <a:xfrm>
            <a:off x="2851150" y="2207259"/>
            <a:ext cx="5930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1956058-4DC7-8385-E402-200BE67B00EF}"/>
              </a:ext>
            </a:extLst>
          </p:cNvPr>
          <p:cNvCxnSpPr/>
          <p:nvPr/>
        </p:nvCxnSpPr>
        <p:spPr>
          <a:xfrm>
            <a:off x="2857500" y="2194560"/>
            <a:ext cx="0" cy="5994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5AE73CD-A689-4AB7-30E6-D8C9BFA19D76}"/>
              </a:ext>
            </a:extLst>
          </p:cNvPr>
          <p:cNvCxnSpPr>
            <a:cxnSpLocks/>
          </p:cNvCxnSpPr>
          <p:nvPr/>
        </p:nvCxnSpPr>
        <p:spPr>
          <a:xfrm>
            <a:off x="5822086" y="2085703"/>
            <a:ext cx="0" cy="18241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5BB6E4B-C5A8-5696-80B3-DD00BC617701}"/>
              </a:ext>
            </a:extLst>
          </p:cNvPr>
          <p:cNvCxnSpPr/>
          <p:nvPr/>
        </p:nvCxnSpPr>
        <p:spPr>
          <a:xfrm>
            <a:off x="8782050" y="2194560"/>
            <a:ext cx="0" cy="5994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F646C972-98B7-BCA9-B0FA-CF5F3B937780}"/>
              </a:ext>
            </a:extLst>
          </p:cNvPr>
          <p:cNvSpPr/>
          <p:nvPr/>
        </p:nvSpPr>
        <p:spPr>
          <a:xfrm>
            <a:off x="584200" y="2827019"/>
            <a:ext cx="3492500" cy="8737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3F4444"/>
                </a:solidFill>
              </a:rPr>
              <a:t>Resources Committee</a:t>
            </a:r>
          </a:p>
          <a:p>
            <a:pPr algn="ctr"/>
            <a:r>
              <a:rPr lang="en-GB" sz="1600" dirty="0">
                <a:solidFill>
                  <a:srgbClr val="3F4444"/>
                </a:solidFill>
              </a:rPr>
              <a:t>Chair: Aaron Twaits</a:t>
            </a:r>
          </a:p>
          <a:p>
            <a:pPr algn="ctr"/>
            <a:r>
              <a:rPr lang="en-GB" sz="1600" dirty="0">
                <a:solidFill>
                  <a:srgbClr val="3F4444"/>
                </a:solidFill>
              </a:rPr>
              <a:t>All Governors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21EB28-BDD7-A832-AD79-C1C5055F43CD}"/>
              </a:ext>
            </a:extLst>
          </p:cNvPr>
          <p:cNvSpPr/>
          <p:nvPr/>
        </p:nvSpPr>
        <p:spPr>
          <a:xfrm>
            <a:off x="584200" y="4213861"/>
            <a:ext cx="2266950" cy="8737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3F4444"/>
                </a:solidFill>
              </a:rPr>
              <a:t>Pay Sub Committee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Kyra Mumford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Tom </a:t>
            </a:r>
            <a:r>
              <a:rPr lang="en-GB" sz="1200" dirty="0" err="1">
                <a:solidFill>
                  <a:srgbClr val="3F4444"/>
                </a:solidFill>
              </a:rPr>
              <a:t>Crees</a:t>
            </a:r>
            <a:r>
              <a:rPr lang="en-GB" sz="1200" dirty="0">
                <a:solidFill>
                  <a:srgbClr val="3F4444"/>
                </a:solidFill>
              </a:rPr>
              <a:t> 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Victoria Abbott (HT)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A08B5E-4434-FD5B-71B2-EBB03FABBF18}"/>
              </a:ext>
            </a:extLst>
          </p:cNvPr>
          <p:cNvSpPr/>
          <p:nvPr/>
        </p:nvSpPr>
        <p:spPr>
          <a:xfrm>
            <a:off x="7238274" y="2788195"/>
            <a:ext cx="3492500" cy="8737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3F4444"/>
                </a:solidFill>
              </a:rPr>
              <a:t>Children and Learning Committee</a:t>
            </a:r>
          </a:p>
          <a:p>
            <a:pPr algn="ctr"/>
            <a:r>
              <a:rPr lang="en-GB" sz="1600" dirty="0">
                <a:solidFill>
                  <a:srgbClr val="3F4444"/>
                </a:solidFill>
              </a:rPr>
              <a:t>Chair: Tim </a:t>
            </a:r>
            <a:r>
              <a:rPr lang="en-GB" sz="1600" dirty="0" err="1">
                <a:solidFill>
                  <a:srgbClr val="3F4444"/>
                </a:solidFill>
              </a:rPr>
              <a:t>Hingston</a:t>
            </a:r>
            <a:endParaRPr lang="en-GB" sz="1600" dirty="0">
              <a:solidFill>
                <a:srgbClr val="3F4444"/>
              </a:solidFill>
            </a:endParaRPr>
          </a:p>
          <a:p>
            <a:pPr algn="ctr"/>
            <a:r>
              <a:rPr lang="en-GB" sz="1600" dirty="0">
                <a:solidFill>
                  <a:srgbClr val="3F4444"/>
                </a:solidFill>
              </a:rPr>
              <a:t>All Governors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84E767-4437-6C5E-3EAA-4F3BE22D6721}"/>
              </a:ext>
            </a:extLst>
          </p:cNvPr>
          <p:cNvSpPr/>
          <p:nvPr/>
        </p:nvSpPr>
        <p:spPr>
          <a:xfrm>
            <a:off x="584200" y="5589051"/>
            <a:ext cx="2266950" cy="8737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3F4444"/>
                </a:solidFill>
              </a:rPr>
              <a:t>Pay Appeals Panel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Kyra Mumford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Tom </a:t>
            </a:r>
            <a:r>
              <a:rPr lang="en-GB" sz="1200" dirty="0" err="1">
                <a:solidFill>
                  <a:srgbClr val="3F4444"/>
                </a:solidFill>
              </a:rPr>
              <a:t>Crees</a:t>
            </a:r>
            <a:r>
              <a:rPr lang="en-GB" sz="1200" dirty="0">
                <a:solidFill>
                  <a:srgbClr val="3F4444"/>
                </a:solidFill>
              </a:rPr>
              <a:t> 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Victoria Abbott (HT)</a:t>
            </a:r>
            <a:endParaRPr lang="en-GB" sz="1200" b="1" dirty="0">
              <a:solidFill>
                <a:srgbClr val="3F4444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EBAC0F-C3AD-16B3-BC37-2C52C378EA65}"/>
              </a:ext>
            </a:extLst>
          </p:cNvPr>
          <p:cNvSpPr/>
          <p:nvPr/>
        </p:nvSpPr>
        <p:spPr>
          <a:xfrm>
            <a:off x="2989228" y="4213860"/>
            <a:ext cx="2489630" cy="97614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3F4444"/>
                </a:solidFill>
              </a:rPr>
              <a:t>Head Teacher Appraisal Review Panel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Kyra Mumford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Tom </a:t>
            </a:r>
            <a:r>
              <a:rPr lang="en-GB" sz="1200" dirty="0" err="1">
                <a:solidFill>
                  <a:srgbClr val="3F4444"/>
                </a:solidFill>
              </a:rPr>
              <a:t>Crees</a:t>
            </a:r>
            <a:r>
              <a:rPr lang="en-GB" sz="1200" dirty="0">
                <a:solidFill>
                  <a:srgbClr val="3F4444"/>
                </a:solidFill>
              </a:rPr>
              <a:t> 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School improvement partner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842144D-831F-8D5A-5C8A-0BCFBC72718E}"/>
              </a:ext>
            </a:extLst>
          </p:cNvPr>
          <p:cNvSpPr/>
          <p:nvPr/>
        </p:nvSpPr>
        <p:spPr>
          <a:xfrm>
            <a:off x="5550597" y="4213861"/>
            <a:ext cx="2266947" cy="8737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3F4444"/>
                </a:solidFill>
              </a:rPr>
              <a:t>Complaints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Kyra Mumford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Nigel Freeman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92FE607-9D26-1BA2-5FB2-16F93410E086}"/>
              </a:ext>
            </a:extLst>
          </p:cNvPr>
          <p:cNvSpPr/>
          <p:nvPr/>
        </p:nvSpPr>
        <p:spPr>
          <a:xfrm>
            <a:off x="7889284" y="4213861"/>
            <a:ext cx="2266947" cy="8737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3F4444"/>
                </a:solidFill>
              </a:rPr>
              <a:t>Admissions Committee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Kyra Mumford</a:t>
            </a:r>
          </a:p>
          <a:p>
            <a:pPr algn="ctr"/>
            <a:r>
              <a:rPr lang="en-GB" sz="1200" dirty="0">
                <a:solidFill>
                  <a:srgbClr val="3F4444"/>
                </a:solidFill>
              </a:rPr>
              <a:t>Victoria Abbott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336585E-70C2-1F2B-8B4B-D4ADA479E99C}"/>
              </a:ext>
            </a:extLst>
          </p:cNvPr>
          <p:cNvCxnSpPr>
            <a:cxnSpLocks/>
          </p:cNvCxnSpPr>
          <p:nvPr/>
        </p:nvCxnSpPr>
        <p:spPr>
          <a:xfrm>
            <a:off x="3405352" y="3909848"/>
            <a:ext cx="497559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FD95E90-7603-29BB-DCD2-BD06626651BB}"/>
              </a:ext>
            </a:extLst>
          </p:cNvPr>
          <p:cNvCxnSpPr>
            <a:cxnSpLocks/>
          </p:cNvCxnSpPr>
          <p:nvPr/>
        </p:nvCxnSpPr>
        <p:spPr>
          <a:xfrm>
            <a:off x="3411658" y="3903542"/>
            <a:ext cx="0" cy="3103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348E6FF-1473-F3BD-6885-D58B6B4EDF2D}"/>
              </a:ext>
            </a:extLst>
          </p:cNvPr>
          <p:cNvCxnSpPr>
            <a:cxnSpLocks/>
          </p:cNvCxnSpPr>
          <p:nvPr/>
        </p:nvCxnSpPr>
        <p:spPr>
          <a:xfrm>
            <a:off x="5822950" y="3903542"/>
            <a:ext cx="0" cy="3103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C3B11AB-C4D4-4235-4D69-343C3B172961}"/>
              </a:ext>
            </a:extLst>
          </p:cNvPr>
          <p:cNvCxnSpPr>
            <a:cxnSpLocks/>
          </p:cNvCxnSpPr>
          <p:nvPr/>
        </p:nvCxnSpPr>
        <p:spPr>
          <a:xfrm>
            <a:off x="8384321" y="3903542"/>
            <a:ext cx="0" cy="3103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2B6CFA0-6739-1D57-8310-4F39AE7D7243}"/>
              </a:ext>
            </a:extLst>
          </p:cNvPr>
          <p:cNvCxnSpPr>
            <a:cxnSpLocks/>
            <a:stCxn id="13" idx="2"/>
            <a:endCxn id="15" idx="0"/>
          </p:cNvCxnSpPr>
          <p:nvPr/>
        </p:nvCxnSpPr>
        <p:spPr>
          <a:xfrm>
            <a:off x="1717675" y="5087621"/>
            <a:ext cx="0" cy="5014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346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68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Mumford, Kyra</dc:creator>
  <cp:lastModifiedBy>Mumford, Kyra</cp:lastModifiedBy>
  <cp:revision>1</cp:revision>
  <dcterms:created xsi:type="dcterms:W3CDTF">2025-02-12T09:50:06Z</dcterms:created>
  <dcterms:modified xsi:type="dcterms:W3CDTF">2025-02-12T12:27:13Z</dcterms:modified>
</cp:coreProperties>
</file>